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7772400" cy="10477500"/>
  <p:notesSz cx="7772400" cy="104775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0B8"/>
    <a:srgbClr val="0443CE"/>
    <a:srgbClr val="1289F6"/>
    <a:srgbClr val="0C136A"/>
    <a:srgbClr val="E6E7E8"/>
    <a:srgbClr val="E6E6E6"/>
    <a:srgbClr val="0764B9"/>
    <a:srgbClr val="189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2" autoAdjust="0"/>
    <p:restoredTop sz="94663" autoAdjust="0"/>
  </p:normalViewPr>
  <p:slideViewPr>
    <p:cSldViewPr>
      <p:cViewPr>
        <p:scale>
          <a:sx n="110" d="100"/>
          <a:sy n="110" d="100"/>
        </p:scale>
        <p:origin x="990" y="5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248025"/>
            <a:ext cx="661193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867400"/>
            <a:ext cx="544512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19100"/>
            <a:ext cx="70008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09825"/>
            <a:ext cx="700087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744075"/>
            <a:ext cx="2489200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矩形 90"/>
          <p:cNvSpPr/>
          <p:nvPr/>
        </p:nvSpPr>
        <p:spPr>
          <a:xfrm>
            <a:off x="4909239" y="2543987"/>
            <a:ext cx="2574892" cy="4360862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3632" y="2344623"/>
            <a:ext cx="4568825" cy="4568825"/>
            <a:chOff x="3632" y="2344623"/>
            <a:chExt cx="4568825" cy="4568825"/>
          </a:xfrm>
        </p:grpSpPr>
        <p:sp>
          <p:nvSpPr>
            <p:cNvPr id="4" name="object 4"/>
            <p:cNvSpPr/>
            <p:nvPr/>
          </p:nvSpPr>
          <p:spPr>
            <a:xfrm>
              <a:off x="3632" y="2344623"/>
              <a:ext cx="4568697" cy="456871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6922" y="2769311"/>
              <a:ext cx="3805554" cy="0"/>
            </a:xfrm>
            <a:custGeom>
              <a:avLst/>
              <a:gdLst/>
              <a:ahLst/>
              <a:cxnLst/>
              <a:rect l="l" t="t" r="r" b="b"/>
              <a:pathLst>
                <a:path w="3805554">
                  <a:moveTo>
                    <a:pt x="0" y="0"/>
                  </a:moveTo>
                  <a:lnTo>
                    <a:pt x="3805402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29798" y="275737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29" y="0"/>
                  </a:moveTo>
                  <a:lnTo>
                    <a:pt x="5334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4" y="23875"/>
                  </a:lnTo>
                  <a:lnTo>
                    <a:pt x="18529" y="23875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28930" y="1138555"/>
            <a:ext cx="529590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LSIB1.8-φ3.2m   LSIB2.5-φ2m   LSIB2.5-φ2.5m 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  <a:sym typeface="+mn-ea"/>
              </a:rPr>
              <a:t> LSIB3-φ1.8m 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  LSIB3-φ2.5m   LSIB3-φ5m 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387" y="1425803"/>
            <a:ext cx="7115809" cy="0"/>
          </a:xfrm>
          <a:custGeom>
            <a:avLst/>
            <a:gdLst/>
            <a:ahLst/>
            <a:cxnLst/>
            <a:rect l="l" t="t" r="r" b="b"/>
            <a:pathLst>
              <a:path w="7115809">
                <a:moveTo>
                  <a:pt x="0" y="0"/>
                </a:moveTo>
                <a:lnTo>
                  <a:pt x="7115352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36918" y="2552471"/>
            <a:ext cx="902969" cy="2139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sz="1000" spc="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FEATURES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3325" y="7411402"/>
            <a:ext cx="7096759" cy="24130"/>
            <a:chOff x="333325" y="7411402"/>
            <a:chExt cx="7096759" cy="24130"/>
          </a:xfrm>
        </p:grpSpPr>
        <p:sp>
          <p:nvSpPr>
            <p:cNvPr id="23" name="object 23"/>
            <p:cNvSpPr/>
            <p:nvPr/>
          </p:nvSpPr>
          <p:spPr>
            <a:xfrm>
              <a:off x="333325" y="7423340"/>
              <a:ext cx="7085330" cy="0"/>
            </a:xfrm>
            <a:custGeom>
              <a:avLst/>
              <a:gdLst/>
              <a:ahLst/>
              <a:cxnLst/>
              <a:rect l="l" t="t" r="r" b="b"/>
              <a:pathLst>
                <a:path w="7085330">
                  <a:moveTo>
                    <a:pt x="0" y="0"/>
                  </a:moveTo>
                  <a:lnTo>
                    <a:pt x="7085076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05865" y="741140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33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3" y="23876"/>
                  </a:lnTo>
                  <a:lnTo>
                    <a:pt x="18529" y="23876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33324" y="7206513"/>
            <a:ext cx="1451726" cy="1788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lang="en-US" sz="1000" spc="6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STRUCTURE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3225" y="4894161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 txBox="1"/>
          <p:nvPr/>
        </p:nvSpPr>
        <p:spPr>
          <a:xfrm>
            <a:off x="502133" y="4865613"/>
            <a:ext cx="4010046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225">
              <a:lnSpc>
                <a:spcPct val="106000"/>
              </a:lnSpc>
              <a:spcBef>
                <a:spcPts val="100"/>
              </a:spcBef>
            </a:pPr>
            <a:r>
              <a:rPr lang="en-US" sz="800" spc="3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diameters are available</a:t>
            </a:r>
            <a:endParaRPr lang="en-US" sz="800" spc="3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US" altLang="zh-CN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Customized mechanical system(Lifted up &amp; down)is optional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Excellent flatness &amp; seamless alignment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r>
              <a:rPr lang="en-US" sz="800" spc="120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Dismountable cabinet and structure for easy transportation</a:t>
            </a:r>
            <a:endParaRPr lang="en-US" sz="800" spc="120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6000"/>
              </a:lnSpc>
            </a:pPr>
            <a:endParaRPr lang="en-US" sz="750" spc="120" dirty="0">
              <a:solidFill>
                <a:srgbClr val="4C4D4F"/>
              </a:solidFill>
              <a:latin typeface="WenQuanYi Micro Hei"/>
              <a:cs typeface="WenQuanYi Micro Hei"/>
            </a:endParaRPr>
          </a:p>
          <a:p>
            <a:pPr marL="12700" marR="5080">
              <a:lnSpc>
                <a:spcPct val="106000"/>
              </a:lnSpc>
            </a:pPr>
            <a:endParaRPr lang="en-US" sz="750" spc="120" dirty="0">
              <a:solidFill>
                <a:srgbClr val="4C4D4F"/>
              </a:solidFill>
              <a:latin typeface="WenQuanYi Micro Hei"/>
              <a:cs typeface="WenQuanYi Micro Hei"/>
            </a:endParaRPr>
          </a:p>
          <a:p>
            <a:pPr marL="12700" marR="5080">
              <a:lnSpc>
                <a:spcPct val="106000"/>
              </a:lnSpc>
            </a:pPr>
            <a:endParaRPr sz="600" dirty="0">
              <a:latin typeface="WenQuanYi Micro Hei"/>
              <a:cs typeface="WenQuanYi Micro 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12385" y="2517406"/>
            <a:ext cx="2532380" cy="0"/>
          </a:xfrm>
          <a:custGeom>
            <a:avLst/>
            <a:gdLst/>
            <a:ahLst/>
            <a:cxnLst/>
            <a:rect l="l" t="t" r="r" b="b"/>
            <a:pathLst>
              <a:path w="2532379">
                <a:moveTo>
                  <a:pt x="0" y="0"/>
                </a:moveTo>
                <a:lnTo>
                  <a:pt x="2532075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19422" y="1782240"/>
            <a:ext cx="7115809" cy="154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en-US" sz="850" spc="-45" dirty="0" smtClean="0">
                <a:solidFill>
                  <a:srgbClr val="4C4D4F"/>
                </a:solidFill>
                <a:latin typeface="Arial" panose="020B0604020202020204"/>
                <a:cs typeface="Arial" panose="020B0604020202020204"/>
              </a:rPr>
              <a:t>LS-S</a:t>
            </a:r>
            <a:r>
              <a:rPr lang="en-US" altLang="zh-CN" sz="850" spc="-45" dirty="0" smtClean="0">
                <a:solidFill>
                  <a:srgbClr val="4C4D4F"/>
                </a:solidFill>
                <a:latin typeface="Arial" panose="020B0604020202020204"/>
                <a:cs typeface="Arial" panose="020B0604020202020204"/>
              </a:rPr>
              <a:t>phere series LED panels are customized </a:t>
            </a:r>
            <a:endParaRPr sz="8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11434" y="647640"/>
            <a:ext cx="6189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LS-SPHERE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SERIES LED PANEL</a:t>
            </a:r>
            <a:endParaRPr lang="en-US" altLang="zh-CN" sz="2000" b="1" dirty="0">
              <a:gradFill flip="none" rotWithShape="1"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0" y="53555"/>
            <a:ext cx="2785731" cy="585590"/>
          </a:xfrm>
          <a:prstGeom prst="rect">
            <a:avLst/>
          </a:prstGeom>
        </p:spPr>
      </p:pic>
      <p:sp>
        <p:nvSpPr>
          <p:cNvPr id="68" name="object 7"/>
          <p:cNvSpPr txBox="1"/>
          <p:nvPr/>
        </p:nvSpPr>
        <p:spPr>
          <a:xfrm>
            <a:off x="2629932" y="10288010"/>
            <a:ext cx="275971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www.leyard-linso.com</a:t>
            </a:r>
            <a:endParaRPr sz="8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809531" y="2266988"/>
            <a:ext cx="139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443CE"/>
                </a:solidFill>
              </a:rPr>
              <a:t>PRODUCT IMAGE</a:t>
            </a:r>
            <a:endParaRPr lang="zh-CN" altLang="en-US" sz="1200" b="1" dirty="0">
              <a:solidFill>
                <a:srgbClr val="0443C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23158" y="1443886"/>
            <a:ext cx="572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443CE"/>
                </a:solidFill>
              </a:rPr>
              <a:t>DESIGNED FOR </a:t>
            </a:r>
            <a:r>
              <a:rPr lang="en-US" altLang="zh-CN" sz="1200" dirty="0" smtClean="0">
                <a:solidFill>
                  <a:srgbClr val="0443CE"/>
                </a:solidFill>
              </a:rPr>
              <a:t>COMMERCIAL OR ENTERTAINMENT VENUES</a:t>
            </a:r>
            <a:endParaRPr lang="zh-CN" altLang="en-US" sz="1200" dirty="0">
              <a:solidFill>
                <a:srgbClr val="0443CE"/>
              </a:solidFill>
            </a:endParaRPr>
          </a:p>
        </p:txBody>
      </p:sp>
      <p:sp>
        <p:nvSpPr>
          <p:cNvPr id="42" name="object 28"/>
          <p:cNvSpPr/>
          <p:nvPr/>
        </p:nvSpPr>
        <p:spPr>
          <a:xfrm>
            <a:off x="323225" y="5187259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28"/>
          <p:cNvSpPr/>
          <p:nvPr/>
        </p:nvSpPr>
        <p:spPr>
          <a:xfrm>
            <a:off x="323225" y="5430819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28"/>
          <p:cNvSpPr/>
          <p:nvPr/>
        </p:nvSpPr>
        <p:spPr>
          <a:xfrm>
            <a:off x="323225" y="5676405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36004" y="71996"/>
                </a:moveTo>
                <a:lnTo>
                  <a:pt x="0" y="35991"/>
                </a:lnTo>
                <a:lnTo>
                  <a:pt x="36004" y="0"/>
                </a:lnTo>
                <a:lnTo>
                  <a:pt x="72009" y="35991"/>
                </a:lnTo>
                <a:lnTo>
                  <a:pt x="36004" y="7199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矩形 1"/>
          <p:cNvSpPr/>
          <p:nvPr/>
        </p:nvSpPr>
        <p:spPr>
          <a:xfrm>
            <a:off x="148328" y="9555414"/>
            <a:ext cx="400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Hanging or floor stand optional-Satisfy with </a:t>
            </a: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multi-functional 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up &amp; down optional-Safe for maintenance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dismountable optional-Convenient for shipping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图片 44" descr="86a5d31e9dcda9269331d575446e6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9" y="2841646"/>
            <a:ext cx="2440922" cy="1615665"/>
          </a:xfrm>
          <a:prstGeom prst="rect">
            <a:avLst/>
          </a:prstGeom>
        </p:spPr>
      </p:pic>
      <p:pic>
        <p:nvPicPr>
          <p:cNvPr id="54" name="图片 53" descr="84f9d7c7a8c4504bb883e592aaec1bd"/>
          <p:cNvPicPr>
            <a:picLocks noChangeAspect="1"/>
          </p:cNvPicPr>
          <p:nvPr/>
        </p:nvPicPr>
        <p:blipFill>
          <a:blip r:embed="rId4"/>
          <a:srcRect l="12338" r="7092"/>
          <a:stretch>
            <a:fillRect/>
          </a:stretch>
        </p:blipFill>
        <p:spPr>
          <a:xfrm>
            <a:off x="5333365" y="2800350"/>
            <a:ext cx="1637030" cy="196088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83" y="7686713"/>
            <a:ext cx="1409017" cy="164995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3245" y="7643167"/>
            <a:ext cx="1275288" cy="1783885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577" y="7581434"/>
            <a:ext cx="1585452" cy="1803257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6520" y="7740003"/>
            <a:ext cx="1305280" cy="16370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4885690"/>
            <a:ext cx="1632585" cy="1837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5" y="54072"/>
            <a:ext cx="2785731" cy="5855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52400" y="819150"/>
            <a:ext cx="6093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gradFill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lin ang="0" scaled="0"/>
                </a:gradFill>
                <a:latin typeface="Arial Black" panose="020B0A04020102020204" pitchFamily="34" charset="0"/>
                <a:ea typeface="Adobe Gothic Std B" panose="020B0800000000000000" pitchFamily="34" charset="-128"/>
              </a:rPr>
              <a:t>TECHNICAL PARAMETERS</a:t>
            </a:r>
            <a:endParaRPr lang="en-US" altLang="zh-CN" sz="2000" dirty="0">
              <a:gradFill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lin ang="0" scaled="0"/>
              </a:gra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53945"/>
            <a:ext cx="1017950" cy="1017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2400" y="8601683"/>
            <a:ext cx="31470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" dirty="0">
                <a:solidFill>
                  <a:srgbClr val="221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Remark: Above data is subject to change without previous notice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8600" y="1489710"/>
          <a:ext cx="7265670" cy="68522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9815"/>
                <a:gridCol w="1028065"/>
                <a:gridCol w="1003300"/>
                <a:gridCol w="1081405"/>
                <a:gridCol w="1057910"/>
                <a:gridCol w="1017270"/>
                <a:gridCol w="1017905"/>
              </a:tblGrid>
              <a:tr h="325120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1000" dirty="0"/>
                        <a:t>Item</a:t>
                      </a:r>
                      <a:endParaRPr lang="en-US" altLang="en-US" sz="1000" dirty="0"/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a typeface="Kozuka Gothic Pr6N H" panose="020B0800000000000000" pitchFamily="34" charset="-128"/>
                          <a:sym typeface="+mn-ea"/>
                        </a:rPr>
                        <a:t>LSIB1.8-φ3.2m</a:t>
                      </a:r>
                      <a:endParaRPr lang="en-US" altLang="zh-CN" sz="800" dirty="0" smtClean="0">
                        <a:solidFill>
                          <a:schemeClr val="bg1"/>
                        </a:solidFill>
                        <a:ea typeface="Kozuka Gothic Pr6N H" panose="020B0800000000000000" pitchFamily="34" charset="-128"/>
                        <a:sym typeface="+mn-ea"/>
                      </a:endParaRPr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a typeface="Kozuka Gothic Pr6N H" panose="020B0800000000000000" pitchFamily="34" charset="-128"/>
                          <a:sym typeface="+mn-ea"/>
                        </a:rPr>
                        <a:t> LSIB2.5-φ2m</a:t>
                      </a:r>
                      <a:endParaRPr lang="en-US" altLang="zh-CN" sz="800" dirty="0" smtClean="0">
                        <a:solidFill>
                          <a:schemeClr val="bg1"/>
                        </a:solidFill>
                        <a:ea typeface="Kozuka Gothic Pr6N H" panose="020B0800000000000000" pitchFamily="34" charset="-128"/>
                        <a:sym typeface="+mn-ea"/>
                      </a:endParaRPr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a typeface="Kozuka Gothic Pr6N H" panose="020B0800000000000000" pitchFamily="34" charset="-128"/>
                          <a:sym typeface="+mn-ea"/>
                        </a:rPr>
                        <a:t> LSIB2.5-φ2.5m</a:t>
                      </a:r>
                      <a:endParaRPr lang="en-US" altLang="zh-CN" sz="800" dirty="0" smtClean="0">
                        <a:solidFill>
                          <a:schemeClr val="bg1"/>
                        </a:solidFill>
                        <a:ea typeface="Kozuka Gothic Pr6N H" panose="020B0800000000000000" pitchFamily="34" charset="-128"/>
                        <a:sym typeface="+mn-ea"/>
                      </a:endParaRPr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a typeface="Kozuka Gothic Pr6N H" panose="020B0800000000000000" pitchFamily="34" charset="-128"/>
                          <a:sym typeface="+mn-ea"/>
                        </a:rPr>
                        <a:t> LSIB3-φ1.8m</a:t>
                      </a:r>
                      <a:endParaRPr lang="en-US" altLang="zh-CN" sz="800" dirty="0" smtClean="0">
                        <a:solidFill>
                          <a:schemeClr val="bg1"/>
                        </a:solidFill>
                        <a:ea typeface="Kozuka Gothic Pr6N H" panose="020B0800000000000000" pitchFamily="34" charset="-128"/>
                        <a:sym typeface="+mn-ea"/>
                      </a:endParaRPr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a typeface="Kozuka Gothic Pr6N H" panose="020B0800000000000000" pitchFamily="34" charset="-128"/>
                          <a:sym typeface="+mn-ea"/>
                        </a:rPr>
                        <a:t> LSIB3-φ2.5m</a:t>
                      </a:r>
                      <a:endParaRPr lang="en-US" altLang="zh-CN" sz="800" dirty="0" smtClean="0">
                        <a:solidFill>
                          <a:schemeClr val="bg1"/>
                        </a:solidFill>
                        <a:ea typeface="Kozuka Gothic Pr6N H" panose="020B0800000000000000" pitchFamily="34" charset="-128"/>
                        <a:sym typeface="+mn-ea"/>
                      </a:endParaRPr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800" dirty="0" smtClean="0">
                          <a:solidFill>
                            <a:schemeClr val="bg1"/>
                          </a:solidFill>
                          <a:ea typeface="Kozuka Gothic Pr6N H" panose="020B0800000000000000" pitchFamily="34" charset="-128"/>
                          <a:sym typeface="+mn-ea"/>
                        </a:rPr>
                        <a:t>LSIB3-φ5m  </a:t>
                      </a:r>
                      <a:endParaRPr lang="en-US" altLang="zh-CN" sz="800" dirty="0" smtClean="0">
                        <a:solidFill>
                          <a:schemeClr val="bg1"/>
                        </a:solidFill>
                        <a:ea typeface="Kozuka Gothic Pr6N H" panose="020B0800000000000000" pitchFamily="34" charset="-128"/>
                        <a:sym typeface="+mn-ea"/>
                      </a:endParaRPr>
                    </a:p>
                  </a:txBody>
                  <a:tcPr marL="12700" marR="12700" marT="12700" anchor="ctr">
                    <a:solidFill>
                      <a:srgbClr val="0443CE"/>
                    </a:solidFill>
                  </a:tcPr>
                </a:tc>
              </a:tr>
              <a:tr h="32448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Diameter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3.2m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2.5m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1.8m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2.5m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5m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  <a:tr h="3251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LED size(㎡)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32.153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12.56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19.625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10.173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19.625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78.5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  <a:tr h="32639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Pixel Pitch（mm）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1.875mm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2.5mm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3mm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3mm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3mm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  <a:tr h="32385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Encapsulation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SMD1515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41973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Pixel density(dots/㎡)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284089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250000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 dirty="0"/>
                        <a:t>160000</a:t>
                      </a:r>
                      <a:endParaRPr lang="en-US" altLang="en-US" sz="8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 dirty="0"/>
                        <a:t>111111</a:t>
                      </a:r>
                      <a:endParaRPr lang="en-US" altLang="en-US" sz="8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 dirty="0"/>
                        <a:t>111111</a:t>
                      </a:r>
                      <a:endParaRPr lang="en-US" altLang="en-US" sz="800" dirty="0"/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>
                          <a:sym typeface="+mn-ea"/>
                        </a:rPr>
                        <a:t>111111</a:t>
                      </a:r>
                      <a:endParaRPr lang="en-US" altLang="en-US" sz="800" dirty="0"/>
                    </a:p>
                  </a:txBody>
                  <a:tcPr marL="12700" marR="12700" marT="12700" anchor="ctr"/>
                </a:tc>
              </a:tr>
              <a:tr h="21844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Brightness(cd/sqm)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altLang="en-US" sz="800"/>
                        <a:t>600~800cd/sqm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4003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Viewing Angle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H:140°/V:120°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251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Module size(W*H)mm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Customize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2512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800"/>
                        <a:t>Cabinet material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Iron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6987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IP rating(F/R)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IP40/IP30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2448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Gray scale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14-16 bits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9210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zh-CN" sz="800"/>
                        <a:t>Contrast ratio</a:t>
                      </a:r>
                      <a:endParaRPr lang="en-US" altLang="zh-CN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5000:1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914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800">
                          <a:sym typeface="+mn-ea"/>
                        </a:rPr>
                        <a:t>Color temperature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>
                          <a:sym typeface="+mn-ea"/>
                        </a:rPr>
                        <a:t>3000~10000K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9146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800">
                          <a:sym typeface="+mn-ea"/>
                        </a:rPr>
                        <a:t>Refresh Rate (Hz)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3840Hz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2385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Working temperature(℃</a:t>
                      </a:r>
                      <a:r>
                        <a:rPr lang="zh-CN" altLang="en-US" sz="800"/>
                        <a:t>）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-10~40℃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9210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800"/>
                        <a:t>Working humidity</a:t>
                      </a:r>
                      <a:r>
                        <a:rPr lang="zh-CN" altLang="en-US" sz="800"/>
                        <a:t>（</a:t>
                      </a:r>
                      <a:r>
                        <a:rPr lang="en-US" altLang="zh-CN" sz="800"/>
                        <a:t>%</a:t>
                      </a:r>
                      <a:r>
                        <a:rPr lang="zh-CN" altLang="en-US" sz="800"/>
                        <a:t>）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10-80%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2743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Working voltage(V)</a:t>
                      </a:r>
                      <a:endParaRPr lang="zh-CN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AC110V-240V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6449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sz="800"/>
                        <a:t>Power consumption(W)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M：700W/㎡                         A：235W/㎡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M：700W/㎡                         A：235W/㎡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M：700W/㎡                         A：235W/㎡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M：700W/㎡                         A：235W/㎡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M：700W/㎡                         A：235W/㎡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M：700W/㎡                         A：235W/㎡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</a:tr>
              <a:tr h="3251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l">
                        <a:buNone/>
                      </a:pPr>
                      <a:r>
                        <a:rPr lang="en-US" altLang="en-US" sz="800"/>
                        <a:t>Installation method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indent="0" algn="ctr">
                        <a:buNone/>
                      </a:pPr>
                      <a:r>
                        <a:rPr lang="en-US" sz="800"/>
                        <a:t>Hang/Floor stand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24485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800"/>
                        <a:t>Mechanical system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/>
                        <a:t>Optional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  <a:tr h="32512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altLang="en-US" sz="800"/>
                        <a:t>CE certificate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800">
                          <a:sym typeface="+mn-ea"/>
                        </a:rPr>
                        <a:t>Optional</a:t>
                      </a:r>
                      <a:endParaRPr lang="en-US" altLang="en-US" sz="800"/>
                    </a:p>
                  </a:txBody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  <a:tc hMerge="1">
                  <a:tcPr marL="12700" marR="12700" marT="12700" anchor="ctr"/>
                </a:tc>
              </a:tr>
            </a:tbl>
          </a:graphicData>
        </a:graphic>
      </p:graphicFrame>
      <p:sp>
        <p:nvSpPr>
          <p:cNvPr id="2" name="object 10"/>
          <p:cNvSpPr txBox="1"/>
          <p:nvPr/>
        </p:nvSpPr>
        <p:spPr>
          <a:xfrm>
            <a:off x="1219200" y="8853945"/>
            <a:ext cx="4861561" cy="9779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1200" spc="13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Linso</a:t>
            </a:r>
            <a:r>
              <a:rPr lang="en-US" sz="1200" spc="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&amp; Technology (Shanghai) Co., Ltd </a:t>
            </a:r>
            <a:endParaRPr lang="en-US" sz="1200" spc="13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ADD:NO1259,Jiamei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Road,Nanxiang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Town,Jiading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District,Shanghai,201802,China.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Tel:+86-21-69927037   Fax: +86-21-69927035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Email:sale@linso.com.cn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Website:www.leyard-linso.com</a:t>
            </a:r>
            <a:endParaRPr lang="en-US" sz="800" spc="6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{11917fa4-0817-4d61-80cd-695f273fb4d4}"/>
  <p:tag name="TABLE_ENDDRAG_ORIGIN_RECT" val="572*539"/>
  <p:tag name="TABLE_ENDDRAG_RECT" val="18*117*572*539"/>
</p:tagLst>
</file>

<file path=ppt/tags/tag2.xml><?xml version="1.0" encoding="utf-8"?>
<p:tagLst xmlns:p="http://schemas.openxmlformats.org/presentationml/2006/main">
  <p:tag name="COMMONDATA" val="eyJoZGlkIjoiOGNkMmJlODkzOGI0ZGU0YjRhMDZmMTNhY2E4ZWRiYz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2551</Words>
  <Application>WPS 演示</Application>
  <PresentationFormat>自定义</PresentationFormat>
  <Paragraphs>350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Kozuka Gothic Pr6N H</vt:lpstr>
      <vt:lpstr>MS UI Gothic</vt:lpstr>
      <vt:lpstr>Arial</vt:lpstr>
      <vt:lpstr>WenQuanYi Micro Hei</vt:lpstr>
      <vt:lpstr>Arial Black</vt:lpstr>
      <vt:lpstr>Adobe Gothic Std B</vt:lpstr>
      <vt:lpstr>Calibri</vt:lpstr>
      <vt:lpstr>Segoe Print</vt:lpstr>
      <vt:lpstr>微软雅黑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Display Product Brochure-产品单页20190628</dc:title>
  <dc:creator>hua jin</dc:creator>
  <cp:lastModifiedBy>9C</cp:lastModifiedBy>
  <cp:revision>26</cp:revision>
  <dcterms:created xsi:type="dcterms:W3CDTF">2020-06-04T13:11:00Z</dcterms:created>
  <dcterms:modified xsi:type="dcterms:W3CDTF">2022-06-10T06:41:04Z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2019-07-08T16:00:00Z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2020-06-04T16:00:00Z</vt:filetime>
  </property>
  <property fmtid="{D5CDD505-2E9C-101B-9397-08002B2CF9AE}" pid="5" name="KSOProductBuildVer">
    <vt:lpwstr>2052-11.1.0.10132</vt:lpwstr>
  </property>
  <property fmtid="{D5CDD505-2E9C-101B-9397-08002B2CF9AE}" pid="6" name="ICV">
    <vt:lpwstr>5B16E75BF00348E7A41C0FCF9D0F54BC</vt:lpwstr>
  </property>
</Properties>
</file>