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8" r:id="rId3"/>
    <p:sldId id="259" r:id="rId4"/>
    <p:sldId id="260" r:id="rId6"/>
    <p:sldId id="261" r:id="rId7"/>
  </p:sldIdLst>
  <p:sldSz cx="7772400" cy="10477500"/>
  <p:notesSz cx="7772400" cy="104775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CE9"/>
    <a:srgbClr val="DEF3EA"/>
    <a:srgbClr val="DEE7D1"/>
    <a:srgbClr val="1A40B8"/>
    <a:srgbClr val="0443CE"/>
    <a:srgbClr val="1289F6"/>
    <a:srgbClr val="0C136A"/>
    <a:srgbClr val="E6E7E8"/>
    <a:srgbClr val="E6E6E6"/>
    <a:srgbClr val="076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2" autoAdjust="0"/>
    <p:restoredTop sz="91849" autoAdjust="0"/>
  </p:normalViewPr>
  <p:slideViewPr>
    <p:cSldViewPr>
      <p:cViewPr>
        <p:scale>
          <a:sx n="90" d="100"/>
          <a:sy n="90" d="100"/>
        </p:scale>
        <p:origin x="1476" y="66"/>
      </p:cViewPr>
      <p:guideLst>
        <p:guide orient="horz" pos="2791"/>
        <p:guide pos="2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3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25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25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9F7C8-819B-49DF-81AC-DC197F1B76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74925" y="1309688"/>
            <a:ext cx="2622550" cy="3536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77875" y="5041900"/>
            <a:ext cx="6216650" cy="41259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952038"/>
            <a:ext cx="3368675" cy="525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402138" y="9952038"/>
            <a:ext cx="3368675" cy="525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A9ACD-2B3D-4021-9D1F-88AA69B3E82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9ACD-2B3D-4021-9D1F-88AA69B3E8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A9ACD-2B3D-4021-9D1F-88AA69B3E8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248025"/>
            <a:ext cx="6611937" cy="220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867400"/>
            <a:ext cx="5445125" cy="2619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937" y="2409825"/>
            <a:ext cx="3383756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6056" y="2409825"/>
            <a:ext cx="3383756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19100"/>
            <a:ext cx="7000875" cy="167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09825"/>
            <a:ext cx="7000875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4775" y="9744075"/>
            <a:ext cx="2489200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937" y="9744075"/>
            <a:ext cx="1789112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00700" y="9744075"/>
            <a:ext cx="1789112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.xml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.xml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/>
          <p:cNvSpPr/>
          <p:nvPr/>
        </p:nvSpPr>
        <p:spPr>
          <a:xfrm>
            <a:off x="4909239" y="2543987"/>
            <a:ext cx="2574892" cy="436086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object 3"/>
          <p:cNvGrpSpPr/>
          <p:nvPr/>
        </p:nvGrpSpPr>
        <p:grpSpPr>
          <a:xfrm>
            <a:off x="-178" y="2335733"/>
            <a:ext cx="4568825" cy="4568825"/>
            <a:chOff x="3632" y="2344623"/>
            <a:chExt cx="4568825" cy="4568825"/>
          </a:xfrm>
        </p:grpSpPr>
        <p:sp>
          <p:nvSpPr>
            <p:cNvPr id="4" name="object 4"/>
            <p:cNvSpPr/>
            <p:nvPr/>
          </p:nvSpPr>
          <p:spPr>
            <a:xfrm>
              <a:off x="3632" y="2344623"/>
              <a:ext cx="4568697" cy="456871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36922" y="2769311"/>
              <a:ext cx="3805554" cy="0"/>
            </a:xfrm>
            <a:custGeom>
              <a:avLst/>
              <a:gdLst/>
              <a:ahLst/>
              <a:cxnLst/>
              <a:rect l="l" t="t" r="r" b="b"/>
              <a:pathLst>
                <a:path w="3805554">
                  <a:moveTo>
                    <a:pt x="0" y="0"/>
                  </a:moveTo>
                  <a:lnTo>
                    <a:pt x="3805402" y="0"/>
                  </a:lnTo>
                </a:path>
              </a:pathLst>
            </a:custGeom>
            <a:ln w="6350">
              <a:solidFill>
                <a:srgbClr val="1B75B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29798" y="2757373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529" y="0"/>
                  </a:moveTo>
                  <a:lnTo>
                    <a:pt x="5334" y="0"/>
                  </a:lnTo>
                  <a:lnTo>
                    <a:pt x="0" y="5346"/>
                  </a:lnTo>
                  <a:lnTo>
                    <a:pt x="0" y="18529"/>
                  </a:lnTo>
                  <a:lnTo>
                    <a:pt x="5334" y="23875"/>
                  </a:lnTo>
                  <a:lnTo>
                    <a:pt x="18529" y="23875"/>
                  </a:lnTo>
                  <a:lnTo>
                    <a:pt x="23863" y="18529"/>
                  </a:lnTo>
                  <a:lnTo>
                    <a:pt x="23863" y="5346"/>
                  </a:lnTo>
                  <a:close/>
                </a:path>
              </a:pathLst>
            </a:custGeom>
            <a:solidFill>
              <a:srgbClr val="1B75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28823" y="1138504"/>
            <a:ext cx="2759710" cy="166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Kozuka Gothic Pr6N H" panose="020B0800000000000000" pitchFamily="34" charset="-128"/>
              </a:rPr>
              <a:t>LSOF156 LSOF195 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ea typeface="Kozuka Gothic Pr6N H" panose="020B0800000000000000" pitchFamily="34" charset="-128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387" y="1425803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352" y="0"/>
                </a:lnTo>
              </a:path>
            </a:pathLst>
          </a:custGeom>
          <a:ln w="3175">
            <a:solidFill>
              <a:srgbClr val="4C4D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10254816"/>
            <a:ext cx="7775994" cy="221183"/>
          </a:xfrm>
          <a:prstGeom prst="rect">
            <a:avLst/>
          </a:prstGeom>
          <a:gradFill flip="none" rotWithShape="1">
            <a:gsLst>
              <a:gs pos="0">
                <a:srgbClr val="0C136A"/>
              </a:gs>
              <a:gs pos="52000">
                <a:srgbClr val="0443CE"/>
              </a:gs>
              <a:gs pos="100000">
                <a:srgbClr val="1289F6"/>
              </a:gs>
            </a:gsLst>
            <a:lin ang="0" scaled="0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36918" y="2552471"/>
            <a:ext cx="902969" cy="213995"/>
          </a:xfrm>
          <a:prstGeom prst="rect">
            <a:avLst/>
          </a:prstGeom>
          <a:solidFill>
            <a:srgbClr val="0443CE"/>
          </a:solidFill>
        </p:spPr>
        <p:txBody>
          <a:bodyPr vert="horz" wrap="square" lIns="0" tIns="2476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95"/>
              </a:spcBef>
            </a:pPr>
            <a:r>
              <a:rPr sz="1000" spc="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FEATURES</a:t>
            </a:r>
            <a:endParaRPr sz="1000" dirty="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3325" y="7411402"/>
            <a:ext cx="7096759" cy="24130"/>
            <a:chOff x="333325" y="7411402"/>
            <a:chExt cx="7096759" cy="24130"/>
          </a:xfrm>
        </p:grpSpPr>
        <p:sp>
          <p:nvSpPr>
            <p:cNvPr id="23" name="object 23"/>
            <p:cNvSpPr/>
            <p:nvPr/>
          </p:nvSpPr>
          <p:spPr>
            <a:xfrm>
              <a:off x="333325" y="7423340"/>
              <a:ext cx="7085330" cy="0"/>
            </a:xfrm>
            <a:custGeom>
              <a:avLst/>
              <a:gdLst/>
              <a:ahLst/>
              <a:cxnLst/>
              <a:rect l="l" t="t" r="r" b="b"/>
              <a:pathLst>
                <a:path w="7085330">
                  <a:moveTo>
                    <a:pt x="0" y="0"/>
                  </a:moveTo>
                  <a:lnTo>
                    <a:pt x="7085076" y="0"/>
                  </a:lnTo>
                </a:path>
              </a:pathLst>
            </a:custGeom>
            <a:ln w="6350">
              <a:solidFill>
                <a:srgbClr val="1B75B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405865" y="7411402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8529" y="0"/>
                  </a:moveTo>
                  <a:lnTo>
                    <a:pt x="5333" y="0"/>
                  </a:lnTo>
                  <a:lnTo>
                    <a:pt x="0" y="5346"/>
                  </a:lnTo>
                  <a:lnTo>
                    <a:pt x="0" y="18529"/>
                  </a:lnTo>
                  <a:lnTo>
                    <a:pt x="5333" y="23876"/>
                  </a:lnTo>
                  <a:lnTo>
                    <a:pt x="18529" y="23876"/>
                  </a:lnTo>
                  <a:lnTo>
                    <a:pt x="23863" y="18529"/>
                  </a:lnTo>
                  <a:lnTo>
                    <a:pt x="23863" y="5346"/>
                  </a:lnTo>
                  <a:close/>
                </a:path>
              </a:pathLst>
            </a:custGeom>
            <a:solidFill>
              <a:srgbClr val="1B75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33324" y="7206513"/>
            <a:ext cx="1451726" cy="178895"/>
          </a:xfrm>
          <a:prstGeom prst="rect">
            <a:avLst/>
          </a:prstGeom>
          <a:solidFill>
            <a:srgbClr val="0443CE"/>
          </a:solidFill>
        </p:spPr>
        <p:txBody>
          <a:bodyPr vert="horz" wrap="square" lIns="0" tIns="2476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95"/>
              </a:spcBef>
            </a:pPr>
            <a:r>
              <a:rPr lang="en-US" sz="1000" spc="60" dirty="0" smtClean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STRUCTURE</a:t>
            </a:r>
            <a:endParaRPr sz="10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1177" y="468806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495279" y="4670865"/>
            <a:ext cx="4010046" cy="177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en-US" sz="750" spc="3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brightness,high contrast ratio</a:t>
            </a:r>
            <a:endParaRPr lang="en-US" sz="750" spc="3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altLang="zh-CN" sz="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refresh rate, no ghosting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altLang="zh-CN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quality, </a:t>
            </a:r>
            <a:r>
              <a:rPr lang="en-US" altLang="zh-CN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seamless </a:t>
            </a:r>
            <a:r>
              <a:rPr lang="en-US" altLang="zh-CN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lang="en-US" altLang="zh-CN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front service,front installation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fire / </a:t>
            </a: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endParaRPr lang="en-US" sz="750" spc="120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 </a:t>
            </a: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&gt; 5000:1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PCB design for more reliable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WenQuanYi Micro Hei"/>
              <a:cs typeface="WenQuanYi Micro Hei"/>
            </a:endParaRPr>
          </a:p>
          <a:p>
            <a:pPr marL="12700" marR="5080">
              <a:lnSpc>
                <a:spcPct val="106000"/>
              </a:lnSpc>
            </a:pPr>
            <a:endParaRPr sz="600" dirty="0">
              <a:latin typeface="WenQuanYi Micro Hei"/>
              <a:cs typeface="WenQuanYi Micro He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12385" y="2517406"/>
            <a:ext cx="2532380" cy="0"/>
          </a:xfrm>
          <a:custGeom>
            <a:avLst/>
            <a:gdLst/>
            <a:ahLst/>
            <a:cxnLst/>
            <a:rect l="l" t="t" r="r" b="b"/>
            <a:pathLst>
              <a:path w="2532379">
                <a:moveTo>
                  <a:pt x="0" y="0"/>
                </a:moveTo>
                <a:lnTo>
                  <a:pt x="2532075" y="0"/>
                </a:lnTo>
              </a:path>
            </a:pathLst>
          </a:custGeom>
          <a:ln w="3175">
            <a:solidFill>
              <a:srgbClr val="4C4D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319422" y="1782240"/>
            <a:ext cx="7115809" cy="153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lang="en-US" sz="850" spc="-45" dirty="0" smtClean="0">
                <a:solidFill>
                  <a:srgbClr val="4C4D4F"/>
                </a:solidFill>
                <a:latin typeface="Arial" panose="020B0604020202020204"/>
                <a:cs typeface="Arial" panose="020B0604020202020204"/>
              </a:rPr>
              <a:t>LSOF series LED panels are designed for indoor/outdoor fixed applications,support 100% front access</a:t>
            </a:r>
            <a:endParaRPr sz="85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11434" y="647640"/>
            <a:ext cx="618936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gradFill flip="none" rotWithShape="1"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 Black" panose="020B0A04020102020204" pitchFamily="34" charset="0"/>
              </a:rPr>
              <a:t>LSOF </a:t>
            </a:r>
            <a:r>
              <a:rPr lang="en-US" altLang="zh-CN" sz="2000" b="1" dirty="0" smtClean="0">
                <a:gradFill flip="none" rotWithShape="1"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 Black" panose="020B0A04020102020204" pitchFamily="34" charset="0"/>
              </a:rPr>
              <a:t>SERIES LED PANEL</a:t>
            </a:r>
            <a:endParaRPr lang="en-US" altLang="zh-CN" sz="2000" b="1" dirty="0">
              <a:gradFill flip="none" rotWithShape="1">
                <a:gsLst>
                  <a:gs pos="0">
                    <a:srgbClr val="0C136A"/>
                  </a:gs>
                  <a:gs pos="52000">
                    <a:srgbClr val="0443CE"/>
                  </a:gs>
                  <a:gs pos="100000">
                    <a:srgbClr val="1289F6"/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70" y="53555"/>
            <a:ext cx="2785731" cy="585590"/>
          </a:xfrm>
          <a:prstGeom prst="rect">
            <a:avLst/>
          </a:prstGeom>
        </p:spPr>
      </p:pic>
      <p:sp>
        <p:nvSpPr>
          <p:cNvPr id="68" name="object 7"/>
          <p:cNvSpPr txBox="1"/>
          <p:nvPr/>
        </p:nvSpPr>
        <p:spPr>
          <a:xfrm>
            <a:off x="2629932" y="10288010"/>
            <a:ext cx="2759710" cy="135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www.leyard-linso.com</a:t>
            </a:r>
            <a:endParaRPr sz="8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676400" y="4324350"/>
            <a:ext cx="2499360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cabinet size 500x500mm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809531" y="2266988"/>
            <a:ext cx="1394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43CE"/>
                </a:solidFill>
              </a:rPr>
              <a:t>PRODUCT IMAGE</a:t>
            </a:r>
            <a:endParaRPr lang="zh-CN" altLang="en-US" sz="1200" b="1" dirty="0">
              <a:solidFill>
                <a:srgbClr val="0443CE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23158" y="1443886"/>
            <a:ext cx="572044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443CE"/>
                </a:solidFill>
              </a:rPr>
              <a:t>DESIGNED FOR INDOOR/OUTDOOR FIXED</a:t>
            </a:r>
            <a:r>
              <a:rPr lang="en-US" altLang="zh-CN" sz="1200" dirty="0" smtClean="0">
                <a:solidFill>
                  <a:srgbClr val="0443CE"/>
                </a:solidFill>
              </a:rPr>
              <a:t> APPLICATIONS</a:t>
            </a:r>
            <a:endParaRPr lang="zh-CN" altLang="en-US" sz="1200" dirty="0">
              <a:solidFill>
                <a:srgbClr val="0443CE"/>
              </a:solidFill>
            </a:endParaRPr>
          </a:p>
        </p:txBody>
      </p:sp>
      <p:sp>
        <p:nvSpPr>
          <p:cNvPr id="42" name="object 28"/>
          <p:cNvSpPr/>
          <p:nvPr/>
        </p:nvSpPr>
        <p:spPr>
          <a:xfrm>
            <a:off x="341280" y="494185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28"/>
          <p:cNvSpPr/>
          <p:nvPr/>
        </p:nvSpPr>
        <p:spPr>
          <a:xfrm>
            <a:off x="340922" y="5141822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28"/>
          <p:cNvSpPr/>
          <p:nvPr/>
        </p:nvSpPr>
        <p:spPr>
          <a:xfrm>
            <a:off x="338862" y="538404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28"/>
          <p:cNvSpPr/>
          <p:nvPr/>
        </p:nvSpPr>
        <p:spPr>
          <a:xfrm>
            <a:off x="340542" y="586691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28"/>
          <p:cNvSpPr/>
          <p:nvPr/>
        </p:nvSpPr>
        <p:spPr>
          <a:xfrm>
            <a:off x="340496" y="611047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28"/>
          <p:cNvSpPr/>
          <p:nvPr/>
        </p:nvSpPr>
        <p:spPr>
          <a:xfrm>
            <a:off x="334007" y="562308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矩形 1"/>
          <p:cNvSpPr/>
          <p:nvPr/>
        </p:nvSpPr>
        <p:spPr>
          <a:xfrm>
            <a:off x="5925820" y="9807575"/>
            <a:ext cx="17722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Structure </a:t>
            </a: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en-US" altLang="zh-CN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mounted</a:t>
            </a:r>
            <a:endParaRPr lang="en-US" altLang="zh-CN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design</a:t>
            </a:r>
            <a:endParaRPr lang="en-US" altLang="zh-CN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object 3"/>
          <p:cNvGrpSpPr/>
          <p:nvPr/>
        </p:nvGrpSpPr>
        <p:grpSpPr>
          <a:xfrm>
            <a:off x="97495" y="7392035"/>
            <a:ext cx="4565650" cy="2415540"/>
            <a:chOff x="8604504" y="0"/>
            <a:chExt cx="7924947" cy="6487359"/>
          </a:xfrm>
        </p:grpSpPr>
        <p:pic>
          <p:nvPicPr>
            <p:cNvPr id="32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4504" y="0"/>
              <a:ext cx="539495" cy="470916"/>
            </a:xfrm>
            <a:prstGeom prst="rect">
              <a:avLst/>
            </a:prstGeom>
          </p:spPr>
        </p:pic>
        <p:pic>
          <p:nvPicPr>
            <p:cNvPr id="39" name="object 9"/>
            <p:cNvPicPr/>
            <p:nvPr/>
          </p:nvPicPr>
          <p:blipFill>
            <a:blip r:embed="rId4" cstate="print"/>
            <a:srcRect l="24741" r="26392"/>
            <a:stretch>
              <a:fillRect/>
            </a:stretch>
          </p:blipFill>
          <p:spPr>
            <a:xfrm>
              <a:off x="13024398" y="804951"/>
              <a:ext cx="3505053" cy="5682408"/>
            </a:xfrm>
            <a:prstGeom prst="rect">
              <a:avLst/>
            </a:prstGeom>
          </p:spPr>
        </p:pic>
      </p:grpSp>
      <p:grpSp>
        <p:nvGrpSpPr>
          <p:cNvPr id="53" name="object 3"/>
          <p:cNvGrpSpPr/>
          <p:nvPr/>
        </p:nvGrpSpPr>
        <p:grpSpPr>
          <a:xfrm>
            <a:off x="-847090" y="7465060"/>
            <a:ext cx="4021455" cy="2476500"/>
            <a:chOff x="2132076" y="0"/>
            <a:chExt cx="7012305" cy="5143500"/>
          </a:xfrm>
        </p:grpSpPr>
        <p:pic>
          <p:nvPicPr>
            <p:cNvPr id="61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4504" y="0"/>
              <a:ext cx="539495" cy="470916"/>
            </a:xfrm>
            <a:prstGeom prst="rect">
              <a:avLst/>
            </a:prstGeom>
          </p:spPr>
        </p:pic>
        <p:pic>
          <p:nvPicPr>
            <p:cNvPr id="6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2076" y="64008"/>
              <a:ext cx="7011923" cy="5079491"/>
            </a:xfrm>
            <a:prstGeom prst="rect">
              <a:avLst/>
            </a:prstGeom>
          </p:spPr>
        </p:pic>
      </p:grpSp>
      <p:pic>
        <p:nvPicPr>
          <p:cNvPr id="11" name="图片 10" descr="IMG_8435"/>
          <p:cNvPicPr>
            <a:picLocks noChangeAspect="1"/>
          </p:cNvPicPr>
          <p:nvPr/>
        </p:nvPicPr>
        <p:blipFill>
          <a:blip r:embed="rId6"/>
          <a:srcRect l="22097" t="8310" r="28030" b="8587"/>
          <a:stretch>
            <a:fillRect/>
          </a:stretch>
        </p:blipFill>
        <p:spPr>
          <a:xfrm>
            <a:off x="2438400" y="2851150"/>
            <a:ext cx="1371600" cy="1524000"/>
          </a:xfrm>
          <a:prstGeom prst="rect">
            <a:avLst/>
          </a:prstGeom>
        </p:spPr>
      </p:pic>
      <p:pic>
        <p:nvPicPr>
          <p:cNvPr id="13" name="图片 12" descr="IMG_8434"/>
          <p:cNvPicPr>
            <a:picLocks noChangeAspect="1"/>
          </p:cNvPicPr>
          <p:nvPr/>
        </p:nvPicPr>
        <p:blipFill>
          <a:blip r:embed="rId7"/>
          <a:srcRect l="20018" t="8183" r="28242" b="7159"/>
          <a:stretch>
            <a:fillRect/>
          </a:stretch>
        </p:blipFill>
        <p:spPr>
          <a:xfrm>
            <a:off x="495300" y="3028950"/>
            <a:ext cx="1109345" cy="1176020"/>
          </a:xfrm>
          <a:prstGeom prst="rect">
            <a:avLst/>
          </a:prstGeom>
        </p:spPr>
      </p:pic>
      <p:pic>
        <p:nvPicPr>
          <p:cNvPr id="14" name="图片 13" descr="IMG_84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7729220"/>
            <a:ext cx="3124835" cy="20834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6640" y="3647440"/>
            <a:ext cx="2539365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2455" y="8022908"/>
            <a:ext cx="1733550" cy="1575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19200" y="8853945"/>
            <a:ext cx="4861561" cy="9779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sz="1200" spc="13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Linso</a:t>
            </a:r>
            <a:r>
              <a:rPr lang="en-US" sz="1200" spc="13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Culture &amp; Technology (Shanghai) Co., Ltd </a:t>
            </a:r>
            <a:endParaRPr lang="en-US" sz="1200" spc="13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ADD:NO1259,Jiamei </a:t>
            </a:r>
            <a:r>
              <a:rPr lang="en-US" sz="800" spc="6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Road,Nanxiang</a:t>
            </a:r>
            <a:r>
              <a:rPr lang="en-US" sz="800" spc="6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spc="6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Town,Jiading</a:t>
            </a:r>
            <a:r>
              <a:rPr lang="en-US" sz="800" spc="6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District,Shanghai,201802,China.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Tel:+86-21-69927037   Fax: +86-21-69927035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Email:sale@linso.com.cn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Website:www.leyard-linso.com</a:t>
            </a:r>
            <a:endParaRPr lang="en-US" sz="800" spc="6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0" y="10254816"/>
            <a:ext cx="7775994" cy="221183"/>
          </a:xfrm>
          <a:prstGeom prst="rect">
            <a:avLst/>
          </a:prstGeom>
          <a:gradFill flip="none" rotWithShape="1">
            <a:gsLst>
              <a:gs pos="0">
                <a:srgbClr val="0C136A"/>
              </a:gs>
              <a:gs pos="52000">
                <a:srgbClr val="0443CE"/>
              </a:gs>
              <a:gs pos="100000">
                <a:srgbClr val="1289F6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05" y="54072"/>
            <a:ext cx="2785731" cy="5855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6200" y="63976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gradFill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lin ang="0" scaled="0"/>
                </a:gradFill>
                <a:latin typeface="Arial Black" panose="020B0A04020102020204" pitchFamily="34" charset="0"/>
                <a:ea typeface="Adobe Gothic Std B" panose="020B0800000000000000" pitchFamily="34" charset="-128"/>
              </a:rPr>
              <a:t>TECHNICAL PARAMETERS</a:t>
            </a:r>
            <a:endParaRPr lang="en-US" altLang="zh-CN" sz="2000" dirty="0">
              <a:gradFill>
                <a:gsLst>
                  <a:gs pos="0">
                    <a:srgbClr val="0C136A"/>
                  </a:gs>
                  <a:gs pos="52000">
                    <a:srgbClr val="0443CE"/>
                  </a:gs>
                  <a:gs pos="100000">
                    <a:srgbClr val="1289F6"/>
                  </a:gs>
                </a:gsLst>
                <a:lin ang="0" scaled="0"/>
              </a:gra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53945"/>
            <a:ext cx="1017950" cy="101795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64465" y="1459865"/>
          <a:ext cx="7144385" cy="71304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0850"/>
                <a:gridCol w="3121025"/>
                <a:gridCol w="2302510"/>
              </a:tblGrid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Model name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LSOF156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LSOF195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6225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Pixel Pitch (mm)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1.56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1.953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Pixel Density (dot/m2)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409600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262144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559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Cabinet resolution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192*192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256*256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Cabinet Size (Wmm * Hmm* Dmm)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500*500*80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500*500*80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Module Size (Wmm * Hmm*D)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250*250*24.6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250*250*24.6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Module Resolution (PX* PX)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160*160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128*128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Module Weight (kg)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0.55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0.55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Drive Mode: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/>
                        <a:t>Constant Current</a:t>
                      </a:r>
                      <a:endParaRPr lang="zh-CN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/>
                        <a:t>Constant Current</a:t>
                      </a:r>
                      <a:endParaRPr lang="zh-CN" altLang="en-US" sz="800"/>
                    </a:p>
                  </a:txBody>
                  <a:tcPr marL="12700" marR="12700" marT="12700" vert="horz" anchor="ctr" anchorCtr="0"/>
                </a:tc>
              </a:tr>
              <a:tr h="3276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zh-CN" sz="800"/>
                        <a:t>Horizontal Viewing Angle (Deg)</a:t>
                      </a:r>
                      <a:endParaRPr lang="zh-CN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160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160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3050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Vertical Viewing Angle (Deg)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160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160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Brightness (cd/m2)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3500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3500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Contrast Ratio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6000:1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6000:1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Grey Scale（bit）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≥14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≥14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470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Color temperature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3000~10000K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3000~10000K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470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Refresh Rate (Hz)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3840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3840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Max Power Dissipation(W/m²)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800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800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1780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Average Power consumption ((W/m²)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Cabinet Weight (Kg)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500*500      7</a:t>
                      </a:r>
                      <a:r>
                        <a:rPr lang="zh-CN" sz="800"/>
                        <a:t>.5kg/</a:t>
                      </a:r>
                      <a:r>
                        <a:rPr lang="en-US" altLang="zh-CN" sz="800"/>
                        <a:t>cabinet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500*500      7</a:t>
                      </a:r>
                      <a:r>
                        <a:rPr lang="zh-CN" sz="800"/>
                        <a:t>.5kg/</a:t>
                      </a:r>
                      <a:r>
                        <a:rPr lang="en-US" altLang="zh-CN" sz="800"/>
                        <a:t>cabinet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Input Voltage (V)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AC100~240V（50-60Hz）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AC100~240V（50-60Hz）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1526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Working Temperature (℃)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-20 ~ +40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-20 ~ +40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Working Humidity（RH）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10%~80%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10%~80%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851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Waterproof Level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IP65/IP54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IP65/IP54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4193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working life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100000H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100000H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6703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Service access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Front/Rear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Front/Rear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</a:tr>
              <a:tr h="34417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Installtion Method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Fixed installation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Fixed installation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/>
          <p:cNvSpPr/>
          <p:nvPr/>
        </p:nvSpPr>
        <p:spPr>
          <a:xfrm>
            <a:off x="4909239" y="2543987"/>
            <a:ext cx="2574892" cy="436086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object 3"/>
          <p:cNvGrpSpPr/>
          <p:nvPr/>
        </p:nvGrpSpPr>
        <p:grpSpPr>
          <a:xfrm>
            <a:off x="-178" y="2335733"/>
            <a:ext cx="4568825" cy="4568825"/>
            <a:chOff x="3632" y="2344623"/>
            <a:chExt cx="4568825" cy="4568825"/>
          </a:xfrm>
        </p:grpSpPr>
        <p:sp>
          <p:nvSpPr>
            <p:cNvPr id="4" name="object 4"/>
            <p:cNvSpPr/>
            <p:nvPr/>
          </p:nvSpPr>
          <p:spPr>
            <a:xfrm>
              <a:off x="3632" y="2344623"/>
              <a:ext cx="4568697" cy="456871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36922" y="2769311"/>
              <a:ext cx="3805554" cy="0"/>
            </a:xfrm>
            <a:custGeom>
              <a:avLst/>
              <a:gdLst/>
              <a:ahLst/>
              <a:cxnLst/>
              <a:rect l="l" t="t" r="r" b="b"/>
              <a:pathLst>
                <a:path w="3805554">
                  <a:moveTo>
                    <a:pt x="0" y="0"/>
                  </a:moveTo>
                  <a:lnTo>
                    <a:pt x="3805402" y="0"/>
                  </a:lnTo>
                </a:path>
              </a:pathLst>
            </a:custGeom>
            <a:ln w="6350">
              <a:solidFill>
                <a:srgbClr val="1B75B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29798" y="2757373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529" y="0"/>
                  </a:moveTo>
                  <a:lnTo>
                    <a:pt x="5334" y="0"/>
                  </a:lnTo>
                  <a:lnTo>
                    <a:pt x="0" y="5346"/>
                  </a:lnTo>
                  <a:lnTo>
                    <a:pt x="0" y="18529"/>
                  </a:lnTo>
                  <a:lnTo>
                    <a:pt x="5334" y="23875"/>
                  </a:lnTo>
                  <a:lnTo>
                    <a:pt x="18529" y="23875"/>
                  </a:lnTo>
                  <a:lnTo>
                    <a:pt x="23863" y="18529"/>
                  </a:lnTo>
                  <a:lnTo>
                    <a:pt x="23863" y="5346"/>
                  </a:lnTo>
                  <a:close/>
                </a:path>
              </a:pathLst>
            </a:custGeom>
            <a:solidFill>
              <a:srgbClr val="1B75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28823" y="1138504"/>
            <a:ext cx="2759710" cy="166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Kozuka Gothic Pr6N H" panose="020B0800000000000000" pitchFamily="34" charset="-128"/>
              </a:rPr>
              <a:t>LSOF2.9-E  LSOF3.9-E LSOF4.8-E 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ea typeface="Kozuka Gothic Pr6N H" panose="020B0800000000000000" pitchFamily="34" charset="-128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387" y="1425803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352" y="0"/>
                </a:lnTo>
              </a:path>
            </a:pathLst>
          </a:custGeom>
          <a:ln w="3175">
            <a:solidFill>
              <a:srgbClr val="4C4D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10254816"/>
            <a:ext cx="7775994" cy="221183"/>
          </a:xfrm>
          <a:prstGeom prst="rect">
            <a:avLst/>
          </a:prstGeom>
          <a:gradFill flip="none" rotWithShape="1">
            <a:gsLst>
              <a:gs pos="0">
                <a:srgbClr val="0C136A"/>
              </a:gs>
              <a:gs pos="52000">
                <a:srgbClr val="0443CE"/>
              </a:gs>
              <a:gs pos="100000">
                <a:srgbClr val="1289F6"/>
              </a:gs>
            </a:gsLst>
            <a:lin ang="0" scaled="0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36918" y="2552471"/>
            <a:ext cx="902969" cy="213995"/>
          </a:xfrm>
          <a:prstGeom prst="rect">
            <a:avLst/>
          </a:prstGeom>
          <a:solidFill>
            <a:srgbClr val="0443CE"/>
          </a:solidFill>
        </p:spPr>
        <p:txBody>
          <a:bodyPr vert="horz" wrap="square" lIns="0" tIns="2476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95"/>
              </a:spcBef>
            </a:pPr>
            <a:r>
              <a:rPr sz="1000" spc="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FEATURES</a:t>
            </a:r>
            <a:endParaRPr sz="1000" dirty="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3325" y="7411402"/>
            <a:ext cx="7096759" cy="24130"/>
            <a:chOff x="333325" y="7411402"/>
            <a:chExt cx="7096759" cy="24130"/>
          </a:xfrm>
        </p:grpSpPr>
        <p:sp>
          <p:nvSpPr>
            <p:cNvPr id="23" name="object 23"/>
            <p:cNvSpPr/>
            <p:nvPr/>
          </p:nvSpPr>
          <p:spPr>
            <a:xfrm>
              <a:off x="333325" y="7423340"/>
              <a:ext cx="7085330" cy="0"/>
            </a:xfrm>
            <a:custGeom>
              <a:avLst/>
              <a:gdLst/>
              <a:ahLst/>
              <a:cxnLst/>
              <a:rect l="l" t="t" r="r" b="b"/>
              <a:pathLst>
                <a:path w="7085330">
                  <a:moveTo>
                    <a:pt x="0" y="0"/>
                  </a:moveTo>
                  <a:lnTo>
                    <a:pt x="7085076" y="0"/>
                  </a:lnTo>
                </a:path>
              </a:pathLst>
            </a:custGeom>
            <a:ln w="6350">
              <a:solidFill>
                <a:srgbClr val="1B75B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405865" y="7411402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8529" y="0"/>
                  </a:moveTo>
                  <a:lnTo>
                    <a:pt x="5333" y="0"/>
                  </a:lnTo>
                  <a:lnTo>
                    <a:pt x="0" y="5346"/>
                  </a:lnTo>
                  <a:lnTo>
                    <a:pt x="0" y="18529"/>
                  </a:lnTo>
                  <a:lnTo>
                    <a:pt x="5333" y="23876"/>
                  </a:lnTo>
                  <a:lnTo>
                    <a:pt x="18529" y="23876"/>
                  </a:lnTo>
                  <a:lnTo>
                    <a:pt x="23863" y="18529"/>
                  </a:lnTo>
                  <a:lnTo>
                    <a:pt x="23863" y="5346"/>
                  </a:lnTo>
                  <a:close/>
                </a:path>
              </a:pathLst>
            </a:custGeom>
            <a:solidFill>
              <a:srgbClr val="1B75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33324" y="7206513"/>
            <a:ext cx="1451726" cy="178895"/>
          </a:xfrm>
          <a:prstGeom prst="rect">
            <a:avLst/>
          </a:prstGeom>
          <a:solidFill>
            <a:srgbClr val="0443CE"/>
          </a:solidFill>
        </p:spPr>
        <p:txBody>
          <a:bodyPr vert="horz" wrap="square" lIns="0" tIns="2476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95"/>
              </a:spcBef>
            </a:pPr>
            <a:r>
              <a:rPr lang="en-US" sz="1000" spc="60" dirty="0" smtClean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STRUCTURE</a:t>
            </a:r>
            <a:endParaRPr sz="10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1177" y="468806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495279" y="4670865"/>
            <a:ext cx="4010046" cy="177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en-US" sz="750" spc="3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Hight brightness,high contrast ratio</a:t>
            </a:r>
            <a:endParaRPr lang="en-US" sz="750" spc="3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altLang="zh-CN" sz="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refresh rate, no ghosting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altLang="zh-CN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quality, </a:t>
            </a:r>
            <a:r>
              <a:rPr lang="en-US" altLang="zh-CN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seamless </a:t>
            </a:r>
            <a:r>
              <a:rPr lang="en-US" altLang="zh-CN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lang="en-US" altLang="zh-CN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front service,front installation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fire / </a:t>
            </a: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endParaRPr lang="en-US" sz="750" spc="120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75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 </a:t>
            </a: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&gt; 5000:1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75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PCB design for more reliable</a:t>
            </a:r>
            <a:endParaRPr lang="en-US" sz="75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WenQuanYi Micro Hei"/>
              <a:cs typeface="WenQuanYi Micro Hei"/>
            </a:endParaRPr>
          </a:p>
          <a:p>
            <a:pPr marL="12700" marR="5080">
              <a:lnSpc>
                <a:spcPct val="106000"/>
              </a:lnSpc>
            </a:pPr>
            <a:endParaRPr sz="600" dirty="0">
              <a:latin typeface="WenQuanYi Micro Hei"/>
              <a:cs typeface="WenQuanYi Micro He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12385" y="2517406"/>
            <a:ext cx="2532380" cy="0"/>
          </a:xfrm>
          <a:custGeom>
            <a:avLst/>
            <a:gdLst/>
            <a:ahLst/>
            <a:cxnLst/>
            <a:rect l="l" t="t" r="r" b="b"/>
            <a:pathLst>
              <a:path w="2532379">
                <a:moveTo>
                  <a:pt x="0" y="0"/>
                </a:moveTo>
                <a:lnTo>
                  <a:pt x="2532075" y="0"/>
                </a:lnTo>
              </a:path>
            </a:pathLst>
          </a:custGeom>
          <a:ln w="3175">
            <a:solidFill>
              <a:srgbClr val="4C4D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319422" y="1782240"/>
            <a:ext cx="7115809" cy="153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lang="en-US" sz="850" spc="-45" dirty="0" smtClean="0">
                <a:solidFill>
                  <a:srgbClr val="4C4D4F"/>
                </a:solidFill>
                <a:latin typeface="Arial" panose="020B0604020202020204"/>
                <a:cs typeface="Arial" panose="020B0604020202020204"/>
              </a:rPr>
              <a:t>LSOF-E series LED panels are designed for outdoor rental / fixed applications,</a:t>
            </a:r>
            <a:endParaRPr sz="85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11434" y="647640"/>
            <a:ext cx="618936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gradFill flip="none" rotWithShape="1"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 Black" panose="020B0A04020102020204" pitchFamily="34" charset="0"/>
              </a:rPr>
              <a:t>LSOF-E </a:t>
            </a:r>
            <a:r>
              <a:rPr lang="en-US" altLang="zh-CN" sz="2000" b="1" dirty="0" smtClean="0">
                <a:gradFill flip="none" rotWithShape="1"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 Black" panose="020B0A04020102020204" pitchFamily="34" charset="0"/>
              </a:rPr>
              <a:t>SERIES LED PANEL</a:t>
            </a:r>
            <a:endParaRPr lang="en-US" altLang="zh-CN" sz="2000" b="1" dirty="0">
              <a:gradFill flip="none" rotWithShape="1">
                <a:gsLst>
                  <a:gs pos="0">
                    <a:srgbClr val="0C136A"/>
                  </a:gs>
                  <a:gs pos="52000">
                    <a:srgbClr val="0443CE"/>
                  </a:gs>
                  <a:gs pos="100000">
                    <a:srgbClr val="1289F6"/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70" y="53555"/>
            <a:ext cx="2785731" cy="585590"/>
          </a:xfrm>
          <a:prstGeom prst="rect">
            <a:avLst/>
          </a:prstGeom>
        </p:spPr>
      </p:pic>
      <p:sp>
        <p:nvSpPr>
          <p:cNvPr id="68" name="object 7"/>
          <p:cNvSpPr txBox="1"/>
          <p:nvPr/>
        </p:nvSpPr>
        <p:spPr>
          <a:xfrm>
            <a:off x="2629932" y="10288010"/>
            <a:ext cx="2759710" cy="135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8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www.leyard-linso.com</a:t>
            </a:r>
            <a:endParaRPr sz="8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676400" y="4324350"/>
            <a:ext cx="2499360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cabinet size 500x500mm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809531" y="2266988"/>
            <a:ext cx="1394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43CE"/>
                </a:solidFill>
              </a:rPr>
              <a:t>PRODUCT IMAGE</a:t>
            </a:r>
            <a:endParaRPr lang="zh-CN" altLang="en-US" sz="1200" b="1" dirty="0">
              <a:solidFill>
                <a:srgbClr val="0443CE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23158" y="1443886"/>
            <a:ext cx="572044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443CE"/>
                </a:solidFill>
              </a:rPr>
              <a:t>DESIGNED FOR OUTDOOR FIXED</a:t>
            </a:r>
            <a:r>
              <a:rPr lang="en-US" altLang="zh-CN" sz="1200" dirty="0" smtClean="0">
                <a:solidFill>
                  <a:srgbClr val="0443CE"/>
                </a:solidFill>
              </a:rPr>
              <a:t> APPLICATIONS</a:t>
            </a:r>
            <a:endParaRPr lang="zh-CN" altLang="en-US" sz="1200" dirty="0">
              <a:solidFill>
                <a:srgbClr val="0443CE"/>
              </a:solidFill>
            </a:endParaRPr>
          </a:p>
        </p:txBody>
      </p:sp>
      <p:sp>
        <p:nvSpPr>
          <p:cNvPr id="42" name="object 28"/>
          <p:cNvSpPr/>
          <p:nvPr/>
        </p:nvSpPr>
        <p:spPr>
          <a:xfrm>
            <a:off x="341280" y="494185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28"/>
          <p:cNvSpPr/>
          <p:nvPr/>
        </p:nvSpPr>
        <p:spPr>
          <a:xfrm>
            <a:off x="340922" y="5141822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28"/>
          <p:cNvSpPr/>
          <p:nvPr/>
        </p:nvSpPr>
        <p:spPr>
          <a:xfrm>
            <a:off x="338862" y="538404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28"/>
          <p:cNvSpPr/>
          <p:nvPr/>
        </p:nvSpPr>
        <p:spPr>
          <a:xfrm>
            <a:off x="340542" y="586691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28"/>
          <p:cNvSpPr/>
          <p:nvPr/>
        </p:nvSpPr>
        <p:spPr>
          <a:xfrm>
            <a:off x="340496" y="611047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28"/>
          <p:cNvSpPr/>
          <p:nvPr/>
        </p:nvSpPr>
        <p:spPr>
          <a:xfrm>
            <a:off x="334007" y="562308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矩形 1"/>
          <p:cNvSpPr/>
          <p:nvPr/>
        </p:nvSpPr>
        <p:spPr>
          <a:xfrm>
            <a:off x="5925820" y="9807575"/>
            <a:ext cx="17722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Structure </a:t>
            </a: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en-US" altLang="zh-CN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mounted</a:t>
            </a:r>
            <a:endParaRPr lang="en-US" altLang="zh-CN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design</a:t>
            </a:r>
            <a:endParaRPr lang="en-US" altLang="zh-CN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object 3"/>
          <p:cNvGrpSpPr/>
          <p:nvPr/>
        </p:nvGrpSpPr>
        <p:grpSpPr>
          <a:xfrm>
            <a:off x="97495" y="7392035"/>
            <a:ext cx="4565650" cy="2415540"/>
            <a:chOff x="8604504" y="0"/>
            <a:chExt cx="7924947" cy="6487359"/>
          </a:xfrm>
        </p:grpSpPr>
        <p:pic>
          <p:nvPicPr>
            <p:cNvPr id="32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4504" y="0"/>
              <a:ext cx="539495" cy="470916"/>
            </a:xfrm>
            <a:prstGeom prst="rect">
              <a:avLst/>
            </a:prstGeom>
          </p:spPr>
        </p:pic>
        <p:pic>
          <p:nvPicPr>
            <p:cNvPr id="39" name="object 9"/>
            <p:cNvPicPr/>
            <p:nvPr/>
          </p:nvPicPr>
          <p:blipFill>
            <a:blip r:embed="rId4" cstate="print"/>
            <a:srcRect l="24741" r="26392"/>
            <a:stretch>
              <a:fillRect/>
            </a:stretch>
          </p:blipFill>
          <p:spPr>
            <a:xfrm>
              <a:off x="13024398" y="804951"/>
              <a:ext cx="3505053" cy="5682408"/>
            </a:xfrm>
            <a:prstGeom prst="rect">
              <a:avLst/>
            </a:prstGeom>
          </p:spPr>
        </p:pic>
      </p:grpSp>
      <p:grpSp>
        <p:nvGrpSpPr>
          <p:cNvPr id="53" name="object 3"/>
          <p:cNvGrpSpPr/>
          <p:nvPr/>
        </p:nvGrpSpPr>
        <p:grpSpPr>
          <a:xfrm>
            <a:off x="-847090" y="7465060"/>
            <a:ext cx="4021455" cy="2476500"/>
            <a:chOff x="2132076" y="0"/>
            <a:chExt cx="7012305" cy="5143500"/>
          </a:xfrm>
        </p:grpSpPr>
        <p:pic>
          <p:nvPicPr>
            <p:cNvPr id="61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4504" y="0"/>
              <a:ext cx="539495" cy="470916"/>
            </a:xfrm>
            <a:prstGeom prst="rect">
              <a:avLst/>
            </a:prstGeom>
          </p:spPr>
        </p:pic>
        <p:pic>
          <p:nvPicPr>
            <p:cNvPr id="6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2076" y="64008"/>
              <a:ext cx="7011923" cy="5079491"/>
            </a:xfrm>
            <a:prstGeom prst="rect">
              <a:avLst/>
            </a:prstGeom>
          </p:spPr>
        </p:pic>
      </p:grpSp>
      <p:pic>
        <p:nvPicPr>
          <p:cNvPr id="11" name="图片 10" descr="IMG_8435"/>
          <p:cNvPicPr>
            <a:picLocks noChangeAspect="1"/>
          </p:cNvPicPr>
          <p:nvPr/>
        </p:nvPicPr>
        <p:blipFill>
          <a:blip r:embed="rId6"/>
          <a:srcRect l="22097" t="8310" r="28030" b="8587"/>
          <a:stretch>
            <a:fillRect/>
          </a:stretch>
        </p:blipFill>
        <p:spPr>
          <a:xfrm>
            <a:off x="2438400" y="2851150"/>
            <a:ext cx="1371600" cy="1524000"/>
          </a:xfrm>
          <a:prstGeom prst="rect">
            <a:avLst/>
          </a:prstGeom>
        </p:spPr>
      </p:pic>
      <p:pic>
        <p:nvPicPr>
          <p:cNvPr id="13" name="图片 12" descr="IMG_8434"/>
          <p:cNvPicPr>
            <a:picLocks noChangeAspect="1"/>
          </p:cNvPicPr>
          <p:nvPr/>
        </p:nvPicPr>
        <p:blipFill>
          <a:blip r:embed="rId7"/>
          <a:srcRect l="20018" t="8183" r="28242" b="7159"/>
          <a:stretch>
            <a:fillRect/>
          </a:stretch>
        </p:blipFill>
        <p:spPr>
          <a:xfrm>
            <a:off x="495300" y="3028950"/>
            <a:ext cx="1109345" cy="1176020"/>
          </a:xfrm>
          <a:prstGeom prst="rect">
            <a:avLst/>
          </a:prstGeom>
        </p:spPr>
      </p:pic>
      <p:pic>
        <p:nvPicPr>
          <p:cNvPr id="14" name="图片 13" descr="IMG_84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7729220"/>
            <a:ext cx="3124835" cy="2083435"/>
          </a:xfrm>
          <a:prstGeom prst="rect">
            <a:avLst/>
          </a:prstGeom>
        </p:spPr>
      </p:pic>
      <p:pic>
        <p:nvPicPr>
          <p:cNvPr id="16" name="图片 15" descr="b67273eb435f52456636cff88eef378"/>
          <p:cNvPicPr>
            <a:picLocks noChangeAspect="1"/>
          </p:cNvPicPr>
          <p:nvPr/>
        </p:nvPicPr>
        <p:blipFill>
          <a:blip r:embed="rId9"/>
          <a:srcRect l="46537" t="4788" r="6267" b="7446"/>
          <a:stretch>
            <a:fillRect/>
          </a:stretch>
        </p:blipFill>
        <p:spPr>
          <a:xfrm>
            <a:off x="5181600" y="4552950"/>
            <a:ext cx="1930400" cy="2224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rcRect t="15593" b="15577"/>
          <a:stretch>
            <a:fillRect/>
          </a:stretch>
        </p:blipFill>
        <p:spPr>
          <a:xfrm>
            <a:off x="5181600" y="2876550"/>
            <a:ext cx="1930400" cy="1329055"/>
          </a:xfrm>
          <a:prstGeom prst="rect">
            <a:avLst/>
          </a:prstGeom>
        </p:spPr>
      </p:pic>
      <p:pic>
        <p:nvPicPr>
          <p:cNvPr id="18" name="object 9"/>
          <p:cNvPicPr/>
          <p:nvPr/>
        </p:nvPicPr>
        <p:blipFill>
          <a:blip r:embed="rId11"/>
          <a:srcRect l="39599" t="4303"/>
          <a:stretch>
            <a:fillRect/>
          </a:stretch>
        </p:blipFill>
        <p:spPr>
          <a:xfrm>
            <a:off x="5954395" y="7862570"/>
            <a:ext cx="1464310" cy="171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19200" y="8853945"/>
            <a:ext cx="4861561" cy="9779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sz="1200" spc="13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Linso</a:t>
            </a:r>
            <a:r>
              <a:rPr lang="en-US" sz="1200" spc="13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Culture &amp; Technology (Shanghai) Co., Ltd </a:t>
            </a:r>
            <a:endParaRPr lang="en-US" sz="1200" spc="13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ADD:NO1259,Jiamei </a:t>
            </a:r>
            <a:r>
              <a:rPr lang="en-US" sz="800" spc="6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Road,Nanxiang</a:t>
            </a:r>
            <a:r>
              <a:rPr lang="en-US" sz="800" spc="6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spc="6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Town,Jiading</a:t>
            </a:r>
            <a:r>
              <a:rPr lang="en-US" sz="800" spc="6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District,Shanghai,201802,China.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Tel:+86-21-69927037   Fax: +86-21-69927035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Email:sale@linso.com.cn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Website:www.leyard-linso.com</a:t>
            </a:r>
            <a:endParaRPr lang="en-US" sz="800" spc="6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0" y="10254816"/>
            <a:ext cx="7775994" cy="221183"/>
          </a:xfrm>
          <a:prstGeom prst="rect">
            <a:avLst/>
          </a:prstGeom>
          <a:gradFill flip="none" rotWithShape="1">
            <a:gsLst>
              <a:gs pos="0">
                <a:srgbClr val="0C136A"/>
              </a:gs>
              <a:gs pos="52000">
                <a:srgbClr val="0443CE"/>
              </a:gs>
              <a:gs pos="100000">
                <a:srgbClr val="1289F6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05" y="54072"/>
            <a:ext cx="2785731" cy="5855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6200" y="63976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gradFill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lin ang="0" scaled="0"/>
                </a:gradFill>
                <a:latin typeface="Arial Black" panose="020B0A04020102020204" pitchFamily="34" charset="0"/>
                <a:ea typeface="Adobe Gothic Std B" panose="020B0800000000000000" pitchFamily="34" charset="-128"/>
              </a:rPr>
              <a:t>TECHNICAL PARAMETERS</a:t>
            </a:r>
            <a:endParaRPr lang="en-US" altLang="zh-CN" sz="2000" dirty="0">
              <a:gradFill>
                <a:gsLst>
                  <a:gs pos="0">
                    <a:srgbClr val="0C136A"/>
                  </a:gs>
                  <a:gs pos="52000">
                    <a:srgbClr val="0443CE"/>
                  </a:gs>
                  <a:gs pos="100000">
                    <a:srgbClr val="1289F6"/>
                  </a:gs>
                </a:gsLst>
                <a:lin ang="0" scaled="0"/>
              </a:gra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53945"/>
            <a:ext cx="1017950" cy="101795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52400" y="1183005"/>
          <a:ext cx="7144385" cy="73374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1424"/>
                <a:gridCol w="2360930"/>
                <a:gridCol w="1740716"/>
                <a:gridCol w="1741315"/>
              </a:tblGrid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Model name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LSOF2.9-E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LSOF3.9-E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LSOF4.8-E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6225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Pixel Pitch (mm)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2.976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3.906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4.81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Pixel Density (dot/m2)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112896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65536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43264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Module Size (Wmm * Hmm*D)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250*250*18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250*250*18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250*250*18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Module Resolution (PX* PX)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84*84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64*64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52*52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Cabinet Size (Wmm * Hmm* Dmm)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500*1000*75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500*1000*75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500*1000*75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Cabinet resolution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168*336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128*256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104*208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Cabinet Weight (Kg)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13</a:t>
                      </a:r>
                      <a:r>
                        <a:rPr lang="zh-CN" sz="800"/>
                        <a:t>kg/</a:t>
                      </a:r>
                      <a:r>
                        <a:rPr lang="en-US" altLang="zh-CN" sz="800"/>
                        <a:t>cabinet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13</a:t>
                      </a:r>
                      <a:r>
                        <a:rPr lang="zh-CN" sz="800">
                          <a:sym typeface="+mn-ea"/>
                        </a:rPr>
                        <a:t>kg/</a:t>
                      </a:r>
                      <a:r>
                        <a:rPr lang="en-US" altLang="zh-CN" sz="800">
                          <a:sym typeface="+mn-ea"/>
                        </a:rPr>
                        <a:t>cabinet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13</a:t>
                      </a:r>
                      <a:r>
                        <a:rPr lang="zh-CN" sz="800">
                          <a:sym typeface="+mn-ea"/>
                        </a:rPr>
                        <a:t>kg/</a:t>
                      </a:r>
                      <a:r>
                        <a:rPr lang="en-US" altLang="zh-CN" sz="800">
                          <a:sym typeface="+mn-ea"/>
                        </a:rPr>
                        <a:t>cabinet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Drive Mode: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1/32 scan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/>
                        <a:t>1/</a:t>
                      </a:r>
                      <a:r>
                        <a:rPr lang="en-US" altLang="zh-CN" sz="800"/>
                        <a:t>16</a:t>
                      </a:r>
                      <a:r>
                        <a:rPr lang="zh-CN" sz="800"/>
                        <a:t> scan</a:t>
                      </a:r>
                      <a:endParaRPr lang="zh-CN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800"/>
                        <a:t>1/</a:t>
                      </a:r>
                      <a:r>
                        <a:rPr lang="en-US" altLang="zh-CN" sz="800"/>
                        <a:t>13</a:t>
                      </a:r>
                      <a:r>
                        <a:rPr lang="zh-CN" altLang="en-US" sz="800"/>
                        <a:t> scan</a:t>
                      </a:r>
                      <a:endParaRPr lang="zh-CN" altLang="en-US" sz="800"/>
                    </a:p>
                  </a:txBody>
                  <a:tcPr marL="12700" marR="12700" marT="12700" vert="horz" anchor="ctr" anchorCtr="0"/>
                </a:tc>
              </a:tr>
              <a:tr h="23241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zh-CN" sz="800"/>
                        <a:t>Horizontal Viewing Angle (Deg)</a:t>
                      </a:r>
                      <a:endParaRPr lang="zh-CN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3050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Vertical Viewing Angle (Deg)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120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120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120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1971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Brightness (cd/m2)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≥3500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≥3500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≥3500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Contrast Ratio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5000:1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>
                          <a:sym typeface="+mn-ea"/>
                        </a:rPr>
                        <a:t>5000:1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>
                          <a:sym typeface="+mn-ea"/>
                        </a:rPr>
                        <a:t>5000:1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Grey Scale（bit）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≥14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≥14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470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Color temperature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3000~10000K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3000~10000K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3000~10000K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470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Refresh Rate (Hz)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3840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3840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3840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32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Max Power Dissipation(W/m²)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800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800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800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1780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Average Power consumption ((W/m²)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280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IP rateing(F/R)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IP65/IP54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IP65/IP54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IP65/IP54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</a:tr>
              <a:tr h="31496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Input Voltage (V)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AC100~240V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AC100~240V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AC100~240V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1526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Working Temperature (℃)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-20 ~ +40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-20 ~ +40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19939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Working Humidity（RH）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10%~85%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10%~85%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800"/>
                        <a:t>10%~85%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851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Waterproof Level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IP65/IP54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IP65/IP54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>
                          <a:sym typeface="+mn-ea"/>
                        </a:rPr>
                        <a:t>IP65/IP54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24193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800"/>
                        <a:t>working life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100000H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100000H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/>
                        <a:t>100000H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</a:tr>
              <a:tr h="36703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en-US" sz="800"/>
                        <a:t>Service access</a:t>
                      </a:r>
                      <a:endParaRPr lang="en-US" altLang="en-US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Rear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/>
                        <a:t>Rear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800">
                          <a:sym typeface="+mn-ea"/>
                        </a:rPr>
                        <a:t>Rear</a:t>
                      </a:r>
                      <a:endParaRPr lang="en-US" altLang="zh-CN" sz="8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76200" y="8515277"/>
            <a:ext cx="3147015" cy="215444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800" dirty="0">
                <a:solidFill>
                  <a:srgbClr val="221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Remark: Above data is subject to change without previous notice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f5540735-64db-4719-9d87-bb5e086ebded}"/>
  <p:tag name="TABLE_ENDDRAG_ORIGIN_RECT" val="562*542"/>
  <p:tag name="TABLE_ENDDRAG_RECT" val="12*114*562*542"/>
</p:tagLst>
</file>

<file path=ppt/tags/tag2.xml><?xml version="1.0" encoding="utf-8"?>
<p:tagLst xmlns:p="http://schemas.openxmlformats.org/presentationml/2006/main">
  <p:tag name="KSO_WM_UNIT_TABLE_BEAUTIFY" val="smartTable{f5540735-64db-4719-9d87-bb5e086ebded}"/>
  <p:tag name="TABLE_ENDDRAG_ORIGIN_RECT" val="562*542"/>
  <p:tag name="TABLE_ENDDRAG_RECT" val="12*114*562*542"/>
</p:tagLst>
</file>

<file path=ppt/tags/tag3.xml><?xml version="1.0" encoding="utf-8"?>
<p:tagLst xmlns:p="http://schemas.openxmlformats.org/presentationml/2006/main">
  <p:tag name="COMMONDATA" val="eyJoZGlkIjoiNjk5MDJmODNiYmQ4MzljZTJmODIyMDc5NDgzZGRkMD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3552</Words>
  <Application>WPS 演示</Application>
  <PresentationFormat>自定义</PresentationFormat>
  <Paragraphs>446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8" baseType="lpstr">
      <vt:lpstr>Arial</vt:lpstr>
      <vt:lpstr>宋体</vt:lpstr>
      <vt:lpstr>Wingdings</vt:lpstr>
      <vt:lpstr>Kozuka Gothic Pr6N H</vt:lpstr>
      <vt:lpstr>MS UI Gothic</vt:lpstr>
      <vt:lpstr>Arial</vt:lpstr>
      <vt:lpstr>WenQuanYi Micro Hei</vt:lpstr>
      <vt:lpstr>Arial Black</vt:lpstr>
      <vt:lpstr>Adobe Gothic Std B</vt:lpstr>
      <vt:lpstr>Calibri</vt:lpstr>
      <vt:lpstr>Segoe Print</vt:lpstr>
      <vt:lpstr>微软雅黑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 Display Product Brochure-产品单页20190628</dc:title>
  <dc:creator>hua jin</dc:creator>
  <cp:lastModifiedBy>9C</cp:lastModifiedBy>
  <cp:revision>46</cp:revision>
  <dcterms:created xsi:type="dcterms:W3CDTF">2020-06-04T13:11:00Z</dcterms:created>
  <dcterms:modified xsi:type="dcterms:W3CDTF">2022-06-10T06:26:18Z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2019-07-11T16:00:00Z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2020-06-07T16:00:00Z</vt:filetime>
  </property>
  <property fmtid="{D5CDD505-2E9C-101B-9397-08002B2CF9AE}" pid="5" name="KSOProductBuildVer">
    <vt:lpwstr>2052-11.1.0.10132</vt:lpwstr>
  </property>
  <property fmtid="{D5CDD505-2E9C-101B-9397-08002B2CF9AE}" pid="6" name="ICV">
    <vt:lpwstr>21F0A64B46A64651ACEB2C42E17F241C</vt:lpwstr>
  </property>
</Properties>
</file>