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7772400" cy="10477500"/>
  <p:notesSz cx="7772400" cy="104775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0B8"/>
    <a:srgbClr val="0443CE"/>
    <a:srgbClr val="1289F6"/>
    <a:srgbClr val="0C136A"/>
    <a:srgbClr val="E6E7E8"/>
    <a:srgbClr val="E6E6E6"/>
    <a:srgbClr val="0764B9"/>
    <a:srgbClr val="189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2" autoAdjust="0"/>
    <p:restoredTop sz="94663" autoAdjust="0"/>
  </p:normalViewPr>
  <p:slideViewPr>
    <p:cSldViewPr>
      <p:cViewPr>
        <p:scale>
          <a:sx n="100" d="100"/>
          <a:sy n="100" d="100"/>
        </p:scale>
        <p:origin x="1218" y="72"/>
      </p:cViewPr>
      <p:guideLst>
        <p:guide orient="horz" pos="2920"/>
        <p:guide pos="21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2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248025"/>
            <a:ext cx="6611937" cy="220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867400"/>
            <a:ext cx="5445125" cy="2619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937" y="2409825"/>
            <a:ext cx="3383756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6056" y="2409825"/>
            <a:ext cx="3383756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19100"/>
            <a:ext cx="7000875" cy="167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09825"/>
            <a:ext cx="7000875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4775" y="9744075"/>
            <a:ext cx="2489200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937" y="9744075"/>
            <a:ext cx="1789112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00700" y="9744075"/>
            <a:ext cx="1789112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.xml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/>
          <p:cNvSpPr/>
          <p:nvPr/>
        </p:nvSpPr>
        <p:spPr>
          <a:xfrm>
            <a:off x="4909239" y="2543987"/>
            <a:ext cx="2574892" cy="436086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object 3"/>
          <p:cNvGrpSpPr/>
          <p:nvPr/>
        </p:nvGrpSpPr>
        <p:grpSpPr>
          <a:xfrm>
            <a:off x="3632" y="2344623"/>
            <a:ext cx="4568825" cy="4568825"/>
            <a:chOff x="3632" y="2344623"/>
            <a:chExt cx="4568825" cy="4568825"/>
          </a:xfrm>
        </p:grpSpPr>
        <p:sp>
          <p:nvSpPr>
            <p:cNvPr id="4" name="object 4"/>
            <p:cNvSpPr/>
            <p:nvPr/>
          </p:nvSpPr>
          <p:spPr>
            <a:xfrm>
              <a:off x="3632" y="2344623"/>
              <a:ext cx="4568697" cy="456871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36922" y="2769311"/>
              <a:ext cx="3805554" cy="0"/>
            </a:xfrm>
            <a:custGeom>
              <a:avLst/>
              <a:gdLst/>
              <a:ahLst/>
              <a:cxnLst/>
              <a:rect l="l" t="t" r="r" b="b"/>
              <a:pathLst>
                <a:path w="3805554">
                  <a:moveTo>
                    <a:pt x="0" y="0"/>
                  </a:moveTo>
                  <a:lnTo>
                    <a:pt x="3805402" y="0"/>
                  </a:lnTo>
                </a:path>
              </a:pathLst>
            </a:custGeom>
            <a:ln w="6350">
              <a:solidFill>
                <a:srgbClr val="1B75B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29798" y="2757373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30">
                  <a:moveTo>
                    <a:pt x="18529" y="0"/>
                  </a:moveTo>
                  <a:lnTo>
                    <a:pt x="5334" y="0"/>
                  </a:lnTo>
                  <a:lnTo>
                    <a:pt x="0" y="5346"/>
                  </a:lnTo>
                  <a:lnTo>
                    <a:pt x="0" y="18529"/>
                  </a:lnTo>
                  <a:lnTo>
                    <a:pt x="5334" y="23875"/>
                  </a:lnTo>
                  <a:lnTo>
                    <a:pt x="18529" y="23875"/>
                  </a:lnTo>
                  <a:lnTo>
                    <a:pt x="23863" y="18529"/>
                  </a:lnTo>
                  <a:lnTo>
                    <a:pt x="23863" y="5346"/>
                  </a:lnTo>
                  <a:close/>
                </a:path>
              </a:pathLst>
            </a:custGeom>
            <a:solidFill>
              <a:srgbClr val="1B75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97815" y="1148080"/>
            <a:ext cx="3294380" cy="166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Kozuka Gothic Pr6N H" panose="020B0800000000000000" pitchFamily="34" charset="-128"/>
              </a:rPr>
              <a:t> LSON2.5S LSON3S LSON4S  LSON5S  LSON6S  LSON8S  LSON10S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ea typeface="Kozuka Gothic Pr6N H" panose="020B0800000000000000" pitchFamily="34" charset="-128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387" y="1425803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352" y="0"/>
                </a:lnTo>
              </a:path>
            </a:pathLst>
          </a:custGeom>
          <a:ln w="3175">
            <a:solidFill>
              <a:srgbClr val="4C4D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10254816"/>
            <a:ext cx="7775994" cy="221183"/>
          </a:xfrm>
          <a:prstGeom prst="rect">
            <a:avLst/>
          </a:prstGeom>
          <a:gradFill flip="none" rotWithShape="1">
            <a:gsLst>
              <a:gs pos="0">
                <a:srgbClr val="0C136A"/>
              </a:gs>
              <a:gs pos="52000">
                <a:srgbClr val="0443CE"/>
              </a:gs>
              <a:gs pos="100000">
                <a:srgbClr val="1289F6"/>
              </a:gs>
            </a:gsLst>
            <a:lin ang="0" scaled="0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336918" y="2552471"/>
            <a:ext cx="902969" cy="213995"/>
          </a:xfrm>
          <a:prstGeom prst="rect">
            <a:avLst/>
          </a:prstGeom>
          <a:solidFill>
            <a:srgbClr val="0443CE"/>
          </a:solidFill>
        </p:spPr>
        <p:txBody>
          <a:bodyPr vert="horz" wrap="square" lIns="0" tIns="2476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95"/>
              </a:spcBef>
            </a:pPr>
            <a:r>
              <a:rPr sz="1000" spc="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FEATURES</a:t>
            </a:r>
            <a:endParaRPr sz="1000" dirty="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33325" y="7411402"/>
            <a:ext cx="7096759" cy="24130"/>
            <a:chOff x="333325" y="7411402"/>
            <a:chExt cx="7096759" cy="24130"/>
          </a:xfrm>
        </p:grpSpPr>
        <p:sp>
          <p:nvSpPr>
            <p:cNvPr id="23" name="object 23"/>
            <p:cNvSpPr/>
            <p:nvPr/>
          </p:nvSpPr>
          <p:spPr>
            <a:xfrm>
              <a:off x="333325" y="7423340"/>
              <a:ext cx="7085330" cy="0"/>
            </a:xfrm>
            <a:custGeom>
              <a:avLst/>
              <a:gdLst/>
              <a:ahLst/>
              <a:cxnLst/>
              <a:rect l="l" t="t" r="r" b="b"/>
              <a:pathLst>
                <a:path w="7085330">
                  <a:moveTo>
                    <a:pt x="0" y="0"/>
                  </a:moveTo>
                  <a:lnTo>
                    <a:pt x="7085076" y="0"/>
                  </a:lnTo>
                </a:path>
              </a:pathLst>
            </a:custGeom>
            <a:ln w="6350">
              <a:solidFill>
                <a:srgbClr val="1B75B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405865" y="7411402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8529" y="0"/>
                  </a:moveTo>
                  <a:lnTo>
                    <a:pt x="5333" y="0"/>
                  </a:lnTo>
                  <a:lnTo>
                    <a:pt x="0" y="5346"/>
                  </a:lnTo>
                  <a:lnTo>
                    <a:pt x="0" y="18529"/>
                  </a:lnTo>
                  <a:lnTo>
                    <a:pt x="5333" y="23876"/>
                  </a:lnTo>
                  <a:lnTo>
                    <a:pt x="18529" y="23876"/>
                  </a:lnTo>
                  <a:lnTo>
                    <a:pt x="23863" y="18529"/>
                  </a:lnTo>
                  <a:lnTo>
                    <a:pt x="23863" y="5346"/>
                  </a:lnTo>
                  <a:close/>
                </a:path>
              </a:pathLst>
            </a:custGeom>
            <a:solidFill>
              <a:srgbClr val="1B75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33324" y="7206513"/>
            <a:ext cx="2181276" cy="178895"/>
          </a:xfrm>
          <a:prstGeom prst="rect">
            <a:avLst/>
          </a:prstGeom>
          <a:solidFill>
            <a:srgbClr val="0443CE"/>
          </a:solidFill>
        </p:spPr>
        <p:txBody>
          <a:bodyPr vert="horz" wrap="square" lIns="0" tIns="2476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95"/>
              </a:spcBef>
            </a:pPr>
            <a:r>
              <a:rPr lang="en-US" sz="1000" spc="60" dirty="0" smtClean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MODULE &amp; CABINET </a:t>
            </a:r>
            <a:r>
              <a:rPr lang="en-US" sz="1000" spc="60" dirty="0" smtClean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DESIGN</a:t>
            </a:r>
            <a:endParaRPr sz="10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1337" y="468743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485754" y="4647370"/>
            <a:ext cx="4010046" cy="166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25">
              <a:lnSpc>
                <a:spcPct val="106000"/>
              </a:lnSpc>
              <a:spcBef>
                <a:spcPts val="100"/>
              </a:spcBef>
            </a:pP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or aluminum cabinets are available</a:t>
            </a:r>
            <a:endParaRPr lang="en-US" sz="800" spc="120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altLang="zh-CN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temperature resistance &lt;60</a:t>
            </a:r>
            <a:r>
              <a:rPr lang="zh-CN" alt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 </a:t>
            </a:r>
            <a:r>
              <a:rPr lang="en-US" altLang="zh-CN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IP65 for </a:t>
            </a:r>
            <a:r>
              <a:rPr lang="en-US" sz="80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side and </a:t>
            </a: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IP54 </a:t>
            </a:r>
            <a:r>
              <a:rPr lang="en-US" sz="80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rear side </a:t>
            </a: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80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brightness up to 7</a:t>
            </a: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000cd</a:t>
            </a:r>
            <a:r>
              <a:rPr lang="en-US" sz="80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㎡</a:t>
            </a: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800" spc="120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 </a:t>
            </a: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&gt; 4000:1</a:t>
            </a: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endParaRPr lang="en-US" sz="800" spc="120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lang="en-US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shape is available(45</a:t>
            </a:r>
            <a:r>
              <a:rPr lang="en-US" altLang="zh-CN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°angle or </a:t>
            </a:r>
            <a:r>
              <a:rPr lang="en-US" altLang="zh-CN" sz="800" spc="120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altLang="zh-CN" sz="800" spc="120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-regular</a:t>
            </a:r>
            <a:r>
              <a:rPr lang="en-US" altLang="zh-CN" sz="750" spc="120" dirty="0" smtClean="0">
                <a:solidFill>
                  <a:srgbClr val="4C4D4F"/>
                </a:solidFill>
                <a:latin typeface="WenQuanYi Micro Hei"/>
                <a:cs typeface="WenQuanYi Micro Hei"/>
              </a:rPr>
              <a:t> </a:t>
            </a:r>
            <a:r>
              <a:rPr lang="en-US" altLang="zh-CN" sz="800" spc="120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en-US" altLang="zh-CN" sz="750" b="1" spc="120" dirty="0" smtClean="0">
                <a:solidFill>
                  <a:srgbClr val="4C4D4F"/>
                </a:solidFill>
                <a:latin typeface="WenQuanYi Micro Hei"/>
                <a:cs typeface="WenQuanYi Micro Hei"/>
              </a:rPr>
              <a:t>)</a:t>
            </a:r>
            <a:endParaRPr lang="en-US" sz="750" spc="120" dirty="0">
              <a:solidFill>
                <a:srgbClr val="4C4D4F"/>
              </a:solidFill>
              <a:latin typeface="WenQuanYi Micro Hei"/>
              <a:cs typeface="WenQuanYi Micro Hei"/>
            </a:endParaRPr>
          </a:p>
          <a:p>
            <a:pPr marL="12700" marR="5080">
              <a:lnSpc>
                <a:spcPct val="106000"/>
              </a:lnSpc>
            </a:pPr>
            <a:endParaRPr lang="en-US" sz="750" spc="120" dirty="0">
              <a:solidFill>
                <a:srgbClr val="4C4D4F"/>
              </a:solidFill>
              <a:latin typeface="WenQuanYi Micro Hei"/>
              <a:cs typeface="WenQuanYi Micro Hei"/>
            </a:endParaRPr>
          </a:p>
          <a:p>
            <a:pPr marL="12700" marR="5080">
              <a:lnSpc>
                <a:spcPct val="106000"/>
              </a:lnSpc>
            </a:pPr>
            <a:endParaRPr sz="600" dirty="0">
              <a:latin typeface="WenQuanYi Micro Hei"/>
              <a:cs typeface="WenQuanYi Micro He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12385" y="2517406"/>
            <a:ext cx="2532380" cy="0"/>
          </a:xfrm>
          <a:custGeom>
            <a:avLst/>
            <a:gdLst/>
            <a:ahLst/>
            <a:cxnLst/>
            <a:rect l="l" t="t" r="r" b="b"/>
            <a:pathLst>
              <a:path w="2532379">
                <a:moveTo>
                  <a:pt x="0" y="0"/>
                </a:moveTo>
                <a:lnTo>
                  <a:pt x="2532075" y="0"/>
                </a:lnTo>
              </a:path>
            </a:pathLst>
          </a:custGeom>
          <a:ln w="3175">
            <a:solidFill>
              <a:srgbClr val="4C4D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319422" y="1782240"/>
            <a:ext cx="7115809" cy="153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lang="en-US" sz="850" spc="-45" dirty="0" smtClean="0">
                <a:solidFill>
                  <a:srgbClr val="4C4D4F"/>
                </a:solidFill>
                <a:latin typeface="Arial" panose="020B0604020202020204"/>
                <a:cs typeface="Arial" panose="020B0604020202020204"/>
              </a:rPr>
              <a:t>LSON series LED panels are designed for  outdoor regular/Irregular applications</a:t>
            </a:r>
            <a:endParaRPr lang="en-US" sz="850" spc="-45" dirty="0" smtClean="0">
              <a:solidFill>
                <a:srgbClr val="4C4D4F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2864" y="638750"/>
            <a:ext cx="618936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gradFill flip="none" rotWithShape="1"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 Black" panose="020B0A04020102020204" pitchFamily="34" charset="0"/>
              </a:rPr>
              <a:t>LSON </a:t>
            </a:r>
            <a:r>
              <a:rPr lang="en-US" altLang="zh-CN" sz="2000" b="1" dirty="0" smtClean="0">
                <a:gradFill flip="none" rotWithShape="1"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Arial Black" panose="020B0A04020102020204" pitchFamily="34" charset="0"/>
              </a:rPr>
              <a:t>SERIES LED PANEL</a:t>
            </a:r>
            <a:endParaRPr lang="en-US" altLang="zh-CN" sz="2000" b="1" dirty="0">
              <a:gradFill flip="none" rotWithShape="1">
                <a:gsLst>
                  <a:gs pos="0">
                    <a:srgbClr val="0C136A"/>
                  </a:gs>
                  <a:gs pos="52000">
                    <a:srgbClr val="0443CE"/>
                  </a:gs>
                  <a:gs pos="100000">
                    <a:srgbClr val="1289F6"/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Arial Black" panose="020B0A04020102020204" pitchFamily="34" charset="0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70" y="53555"/>
            <a:ext cx="2785731" cy="585590"/>
          </a:xfrm>
          <a:prstGeom prst="rect">
            <a:avLst/>
          </a:prstGeom>
        </p:spPr>
      </p:pic>
      <p:sp>
        <p:nvSpPr>
          <p:cNvPr id="68" name="object 7"/>
          <p:cNvSpPr txBox="1"/>
          <p:nvPr/>
        </p:nvSpPr>
        <p:spPr>
          <a:xfrm>
            <a:off x="2629932" y="10288010"/>
            <a:ext cx="2759710" cy="135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www.leyard-linso.com</a:t>
            </a:r>
            <a:endParaRPr lang="en-US" sz="800" spc="65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2" name="Picture 6" descr="C:\Users\KrisKris\Desktop\未标题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8" y="2994221"/>
            <a:ext cx="1220635" cy="12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文本框 85"/>
          <p:cNvSpPr txBox="1"/>
          <p:nvPr/>
        </p:nvSpPr>
        <p:spPr>
          <a:xfrm>
            <a:off x="4809531" y="2266988"/>
            <a:ext cx="1394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43CE"/>
                </a:solidFill>
              </a:rPr>
              <a:t>PRODUCT IMAGE</a:t>
            </a:r>
            <a:endParaRPr lang="zh-CN" altLang="en-US" sz="1200" b="1" dirty="0">
              <a:solidFill>
                <a:srgbClr val="0443CE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23158" y="1443886"/>
            <a:ext cx="572044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443CE"/>
                </a:solidFill>
              </a:rPr>
              <a:t>DESIGNED FOR OUTDOOR APPLICATIONS</a:t>
            </a:r>
            <a:endParaRPr lang="zh-CN" altLang="en-US" sz="1200" dirty="0">
              <a:solidFill>
                <a:srgbClr val="0443CE"/>
              </a:solidFill>
            </a:endParaRPr>
          </a:p>
        </p:txBody>
      </p:sp>
      <p:sp>
        <p:nvSpPr>
          <p:cNvPr id="42" name="object 28"/>
          <p:cNvSpPr/>
          <p:nvPr/>
        </p:nvSpPr>
        <p:spPr>
          <a:xfrm>
            <a:off x="351305" y="494194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28"/>
          <p:cNvSpPr/>
          <p:nvPr/>
        </p:nvSpPr>
        <p:spPr>
          <a:xfrm>
            <a:off x="346140" y="5217122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28"/>
          <p:cNvSpPr/>
          <p:nvPr/>
        </p:nvSpPr>
        <p:spPr>
          <a:xfrm>
            <a:off x="340542" y="5471424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28"/>
          <p:cNvSpPr/>
          <p:nvPr/>
        </p:nvSpPr>
        <p:spPr>
          <a:xfrm>
            <a:off x="351337" y="5972236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28"/>
          <p:cNvSpPr/>
          <p:nvPr/>
        </p:nvSpPr>
        <p:spPr>
          <a:xfrm>
            <a:off x="346140" y="5710620"/>
            <a:ext cx="72390" cy="72390"/>
          </a:xfrm>
          <a:custGeom>
            <a:avLst/>
            <a:gdLst/>
            <a:ahLst/>
            <a:cxnLst/>
            <a:rect l="l" t="t" r="r" b="b"/>
            <a:pathLst>
              <a:path w="72390" h="72389">
                <a:moveTo>
                  <a:pt x="36004" y="71996"/>
                </a:moveTo>
                <a:lnTo>
                  <a:pt x="0" y="35991"/>
                </a:lnTo>
                <a:lnTo>
                  <a:pt x="36004" y="0"/>
                </a:lnTo>
                <a:lnTo>
                  <a:pt x="72009" y="35991"/>
                </a:lnTo>
                <a:lnTo>
                  <a:pt x="36004" y="719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矩形 1"/>
          <p:cNvSpPr/>
          <p:nvPr/>
        </p:nvSpPr>
        <p:spPr>
          <a:xfrm>
            <a:off x="297593" y="8997742"/>
            <a:ext cx="23323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SMD/DIP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convex &amp; 90 °cabinet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rcRect l="16465" t="20430" r="15894" b="20430"/>
          <a:stretch>
            <a:fillRect/>
          </a:stretch>
        </p:blipFill>
        <p:spPr>
          <a:xfrm>
            <a:off x="3904318" y="7682900"/>
            <a:ext cx="1658282" cy="1087816"/>
          </a:xfrm>
          <a:prstGeom prst="rect">
            <a:avLst/>
          </a:prstGeom>
        </p:spPr>
      </p:pic>
      <p:pic>
        <p:nvPicPr>
          <p:cNvPr id="57" name="图片 56" descr="P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18" y="7630901"/>
            <a:ext cx="2112131" cy="1125430"/>
          </a:xfrm>
          <a:prstGeom prst="rect">
            <a:avLst/>
          </a:prstGeom>
        </p:spPr>
      </p:pic>
      <p:pic>
        <p:nvPicPr>
          <p:cNvPr id="58" name="图片 57" descr="P10 fac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29" y="7623282"/>
            <a:ext cx="1168309" cy="11483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 r="590" b="7420"/>
          <a:stretch>
            <a:fillRect/>
          </a:stretch>
        </p:blipFill>
        <p:spPr>
          <a:xfrm>
            <a:off x="5757843" y="7667922"/>
            <a:ext cx="1660087" cy="1051388"/>
          </a:xfrm>
          <a:prstGeom prst="rect">
            <a:avLst/>
          </a:prstGeom>
        </p:spPr>
      </p:pic>
      <p:pic>
        <p:nvPicPr>
          <p:cNvPr id="11" name="图片 10" descr="26a28016dedcbaca7cec5834fe8223c"/>
          <p:cNvPicPr>
            <a:picLocks noChangeAspect="1"/>
          </p:cNvPicPr>
          <p:nvPr/>
        </p:nvPicPr>
        <p:blipFill>
          <a:blip r:embed="rId8"/>
          <a:srcRect l="15283" t="6785" r="15478" b="7926"/>
          <a:stretch>
            <a:fillRect/>
          </a:stretch>
        </p:blipFill>
        <p:spPr>
          <a:xfrm>
            <a:off x="4987290" y="2558415"/>
            <a:ext cx="2382520" cy="2201545"/>
          </a:xfrm>
          <a:prstGeom prst="rect">
            <a:avLst/>
          </a:prstGeom>
        </p:spPr>
      </p:pic>
      <p:pic>
        <p:nvPicPr>
          <p:cNvPr id="12" name="图片 11" descr="2d72596d9f6b2cb2dc2cdd06d779c99"/>
          <p:cNvPicPr>
            <a:picLocks noChangeAspect="1"/>
          </p:cNvPicPr>
          <p:nvPr/>
        </p:nvPicPr>
        <p:blipFill>
          <a:blip r:embed="rId9"/>
          <a:srcRect l="24844" r="28515"/>
          <a:stretch>
            <a:fillRect/>
          </a:stretch>
        </p:blipFill>
        <p:spPr>
          <a:xfrm>
            <a:off x="1929130" y="2804795"/>
            <a:ext cx="995045" cy="1601470"/>
          </a:xfrm>
          <a:prstGeom prst="rect">
            <a:avLst/>
          </a:prstGeom>
        </p:spPr>
      </p:pic>
      <p:pic>
        <p:nvPicPr>
          <p:cNvPr id="13" name="图片 12" descr="eed34beb69e9ea93928cd8e20af1f5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0960" y="2757170"/>
            <a:ext cx="2311400" cy="1733550"/>
          </a:xfrm>
          <a:prstGeom prst="rect">
            <a:avLst/>
          </a:prstGeom>
        </p:spPr>
      </p:pic>
      <p:pic>
        <p:nvPicPr>
          <p:cNvPr id="14" name="图片 13" descr="0f9731b72d8d7b9042bc704a0853bae"/>
          <p:cNvPicPr>
            <a:picLocks noChangeAspect="1"/>
          </p:cNvPicPr>
          <p:nvPr/>
        </p:nvPicPr>
        <p:blipFill>
          <a:blip r:embed="rId11"/>
          <a:srcRect l="20053" t="5532" r="21491" b="3725"/>
          <a:stretch>
            <a:fillRect/>
          </a:stretch>
        </p:blipFill>
        <p:spPr>
          <a:xfrm>
            <a:off x="5188585" y="4822825"/>
            <a:ext cx="2016760" cy="197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19200" y="8853945"/>
            <a:ext cx="4861561" cy="97790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sz="1200" spc="13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Linso</a:t>
            </a:r>
            <a:r>
              <a:rPr lang="en-US" sz="1200" spc="13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Culture &amp; Technology (Shanghai) Co., Ltd </a:t>
            </a:r>
            <a:endParaRPr lang="en-US" sz="1200" spc="13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ADD:NO1259,Jiamei </a:t>
            </a:r>
            <a:r>
              <a:rPr lang="en-US" sz="800" spc="6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Road,Nanxiang</a:t>
            </a:r>
            <a:r>
              <a:rPr lang="en-US" sz="800" spc="6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spc="65" dirty="0" err="1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Town,Jiading</a:t>
            </a:r>
            <a:r>
              <a:rPr lang="en-US" sz="800" spc="65" dirty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District,Shanghai,201802,China.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Tel:+86-21-69927037   Fax: +86-21-69927035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Email:sale@linso.com.cn</a:t>
            </a:r>
            <a:endParaRPr lang="en-US" sz="800" spc="65" dirty="0" smtClean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">
              <a:lnSpc>
                <a:spcPct val="100000"/>
              </a:lnSpc>
              <a:spcBef>
                <a:spcPts val="410"/>
              </a:spcBef>
            </a:pPr>
            <a:r>
              <a:rPr lang="en-US" sz="800" spc="65" dirty="0" err="1" smtClean="0">
                <a:solidFill>
                  <a:srgbClr val="4C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Website:www.leyard-linso.com</a:t>
            </a:r>
            <a:endParaRPr lang="en-US" sz="800" spc="65" dirty="0">
              <a:solidFill>
                <a:srgbClr val="4C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0" y="10254816"/>
            <a:ext cx="7775994" cy="221183"/>
          </a:xfrm>
          <a:prstGeom prst="rect">
            <a:avLst/>
          </a:prstGeom>
          <a:gradFill flip="none" rotWithShape="1">
            <a:gsLst>
              <a:gs pos="0">
                <a:srgbClr val="0C136A"/>
              </a:gs>
              <a:gs pos="52000">
                <a:srgbClr val="0443CE"/>
              </a:gs>
              <a:gs pos="100000">
                <a:srgbClr val="1289F6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5" y="2837912"/>
            <a:ext cx="2785731" cy="5855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3975" y="828675"/>
            <a:ext cx="62350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gradFill>
                  <a:gsLst>
                    <a:gs pos="0">
                      <a:srgbClr val="0C136A"/>
                    </a:gs>
                    <a:gs pos="52000">
                      <a:srgbClr val="0443CE"/>
                    </a:gs>
                    <a:gs pos="100000">
                      <a:srgbClr val="1289F6"/>
                    </a:gs>
                  </a:gsLst>
                  <a:lin ang="0" scaled="0"/>
                </a:gradFill>
                <a:latin typeface="Arial Black" panose="020B0A04020102020204" pitchFamily="34" charset="0"/>
                <a:ea typeface="Adobe Gothic Std B" panose="020B0800000000000000" pitchFamily="34" charset="-128"/>
              </a:rPr>
              <a:t>TECHNICAL PARAMETERS</a:t>
            </a:r>
            <a:endParaRPr lang="en-US" altLang="zh-CN" sz="2000" dirty="0">
              <a:gradFill>
                <a:gsLst>
                  <a:gs pos="0">
                    <a:srgbClr val="0C136A"/>
                  </a:gs>
                  <a:gs pos="52000">
                    <a:srgbClr val="0443CE"/>
                  </a:gs>
                  <a:gs pos="100000">
                    <a:srgbClr val="1289F6"/>
                  </a:gs>
                </a:gsLst>
                <a:lin ang="0" scaled="0"/>
              </a:gradFill>
              <a:latin typeface="Arial Black" panose="020B0A04020102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53945"/>
            <a:ext cx="1017950" cy="10179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200" y="8591550"/>
            <a:ext cx="3552190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rgbClr val="221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Remark: Above data is subject to change without previous notice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6200" y="1289685"/>
          <a:ext cx="7644130" cy="71405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88415"/>
                <a:gridCol w="749300"/>
                <a:gridCol w="988060"/>
                <a:gridCol w="1107440"/>
                <a:gridCol w="970915"/>
                <a:gridCol w="652780"/>
                <a:gridCol w="767715"/>
                <a:gridCol w="1119505"/>
              </a:tblGrid>
              <a:tr h="330200"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200" dirty="0"/>
                        <a:t>Item</a:t>
                      </a:r>
                      <a:endParaRPr lang="en-US" altLang="zh-CN" sz="1200" dirty="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/>
                        <a:t>LSON2.5S</a:t>
                      </a:r>
                      <a:endParaRPr lang="en-US" altLang="zh-CN" sz="100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/>
                        <a:t>LSON3S</a:t>
                      </a:r>
                      <a:endParaRPr lang="en-US" altLang="zh-CN" sz="100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/>
                        <a:t>LSON4S</a:t>
                      </a:r>
                      <a:endParaRPr lang="en-US" altLang="zh-CN" sz="100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/>
                        <a:t>LSON5S</a:t>
                      </a:r>
                      <a:endParaRPr lang="en-US" altLang="zh-CN" sz="1000" dirty="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/>
                        <a:t>LSON6S</a:t>
                      </a:r>
                      <a:endParaRPr lang="en-US" altLang="zh-CN" sz="100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/>
                        <a:t>LSON8S</a:t>
                      </a:r>
                      <a:endParaRPr lang="en-US" altLang="zh-CN" sz="1000"/>
                    </a:p>
                  </a:txBody>
                  <a:tcPr>
                    <a:solidFill>
                      <a:srgbClr val="0443C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 b="1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/>
                        <a:t>LSON10S</a:t>
                      </a:r>
                      <a:endParaRPr lang="en-US" altLang="zh-CN" sz="1000"/>
                    </a:p>
                  </a:txBody>
                  <a:tcPr>
                    <a:solidFill>
                      <a:srgbClr val="0443CE"/>
                    </a:solidFill>
                  </a:tcPr>
                </a:tc>
              </a:tr>
              <a:tr h="3003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Pixel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2.5mm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3.33mm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4mm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5mm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6mm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8mm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10mm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30226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Pixel Idensity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/m²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160000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90000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62500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40000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27777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15625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10000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32131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Module size(mm)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320*160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320*160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256*128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320*160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192*192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256*128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320*160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40005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Cabinet size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(mm)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960*960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960*960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1024*1024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960*960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960*960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1024*1024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960*960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29908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Material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gridSpan="7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Iron cabinet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924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Weight 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</a:t>
                      </a: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KG/</a:t>
                      </a: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sqm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3209" marR="13209" marT="5074" marB="5074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/>
                        <a:t>40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099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Gray level</a:t>
                      </a:r>
                      <a:endParaRPr kumimoji="0" lang="en-US" altLang="zh-CN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3209" marR="13209" marT="5074" marB="5074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65536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9908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Color process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(Bit)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 gridSpan="7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14~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16 bits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9972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Refresh rate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（Hz）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 gridSpan="7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baseline="0" dirty="0">
                          <a:solidFill>
                            <a:srgbClr val="000000"/>
                          </a:solidFill>
                        </a:rPr>
                        <a:t>&gt;3840 Hz</a:t>
                      </a:r>
                      <a:endParaRPr lang="en-US" altLang="zh-CN" sz="100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0005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Drive mode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/scan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1/16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1/12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1/8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1/8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1/8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1/4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1/2 scan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Brightness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（cd/m2）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&gt;4500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&gt;5000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&gt;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&gt;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&gt;6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&gt;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</a:rPr>
                        <a:t>00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&gt;6000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29908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Viewing angle H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（°）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140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/120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9972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Input Voltage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（V）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AC110~2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4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0V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9972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Input frequency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（Hz）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50/60Hz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7338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Power consumption M</a:t>
                      </a:r>
                      <a:endParaRPr kumimoji="0" lang="en-US" altLang="zh-CN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（W/m²）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880W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880W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900W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750W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750W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750W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37401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 Power consumption A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（W/m²）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295W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295W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320W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300W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250W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374015">
                <a:tc>
                  <a:txBody>
                    <a:bodyPr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Common cathode design options</a:t>
                      </a:r>
                      <a:endParaRPr kumimoji="0" lang="en-US" altLang="zh-CN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3714" marR="3714" marT="0" marB="0" anchor="ctr" horzOverflow="overflow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YES(700W max)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YES(600W max)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YES(600W max)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NO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YES(500W max)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  <a:tr h="30797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Working Temperature</a:t>
                      </a:r>
                      <a:r>
                        <a:rPr kumimoji="0" lang="zh-CN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（ ℃） </a:t>
                      </a:r>
                      <a:endParaRPr kumimoji="0" lang="zh-CN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2407" marR="12407" marT="0" marB="0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-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℃~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</a:rPr>
                        <a:t>60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</a:rPr>
                        <a:t>℃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5115">
                <a:tc>
                  <a:txBody>
                    <a:bodyPr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Working humidity(%)</a:t>
                      </a:r>
                      <a:endParaRPr kumimoji="0" lang="en-US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2407" marR="12407" marT="0" marB="0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30%~85%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66065">
                <a:tc>
                  <a:txBody>
                    <a:bodyPr/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IP level(F/R)</a:t>
                      </a:r>
                      <a:endParaRPr kumimoji="0" lang="en-US" alt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2407" marR="12407" marT="0" marB="0" anchor="ctr" horzOverflow="overflow"/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IP65/IP54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941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algn="l" defTabSz="914400" rtl="0" eaLnBrk="1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Service method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12407" marR="12407" marT="0" marB="0" anchor="ctr" horzOverflow="overflow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sym typeface="+mn-ea"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dk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</a:rPr>
                        <a:t>Rear</a:t>
                      </a:r>
                      <a:endParaRPr lang="en-US" altLang="zh-CN" sz="1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e99c3e36-dfed-4e71-b7e9-6dc28c7715d0}"/>
  <p:tag name="TABLE_ENDDRAG_ORIGIN_RECT" val="601*489"/>
  <p:tag name="TABLE_ENDDRAG_RECT" val="10*120*601*489"/>
</p:tagLst>
</file>

<file path=ppt/tags/tag2.xml><?xml version="1.0" encoding="utf-8"?>
<p:tagLst xmlns:p="http://schemas.openxmlformats.org/presentationml/2006/main">
  <p:tag name="COMMONDATA" val="eyJoZGlkIjoiNjk5MDJmODNiYmQ4MzljZTJmODIyMDc5NDgzZGRkMD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2236</Words>
  <Application>WPS 演示</Application>
  <PresentationFormat>自定义</PresentationFormat>
  <Paragraphs>397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6" baseType="lpstr">
      <vt:lpstr>Arial</vt:lpstr>
      <vt:lpstr>宋体</vt:lpstr>
      <vt:lpstr>Wingdings</vt:lpstr>
      <vt:lpstr>Kozuka Gothic Pr6N H</vt:lpstr>
      <vt:lpstr>Yu Gothic UI Semibold</vt:lpstr>
      <vt:lpstr>Arial</vt:lpstr>
      <vt:lpstr>WenQuanYi Micro Hei</vt:lpstr>
      <vt:lpstr>Arial Black</vt:lpstr>
      <vt:lpstr>Adobe Gothic Std B</vt:lpstr>
      <vt:lpstr>Calibri</vt:lpstr>
      <vt:lpstr>Segoe Print</vt:lpstr>
      <vt:lpstr>微软雅黑</vt:lpstr>
      <vt:lpstr>Arial Unicode MS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 Display Product Brochure-产品单页20190628</dc:title>
  <dc:creator>hua jin</dc:creator>
  <cp:lastModifiedBy>猪猪女侠Nancy</cp:lastModifiedBy>
  <cp:revision>32</cp:revision>
  <dcterms:created xsi:type="dcterms:W3CDTF">2020-06-04T13:11:00Z</dcterms:created>
  <dcterms:modified xsi:type="dcterms:W3CDTF">2022-06-08T01:51:40Z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2019-07-09T08:00:00Z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2020-06-05T08:00:00Z</vt:filetime>
  </property>
  <property fmtid="{D5CDD505-2E9C-101B-9397-08002B2CF9AE}" pid="5" name="KSOProductBuildVer">
    <vt:lpwstr>2052-11.1.0.11744</vt:lpwstr>
  </property>
  <property fmtid="{D5CDD505-2E9C-101B-9397-08002B2CF9AE}" pid="6" name="ICV">
    <vt:lpwstr>07403BD8887A42B4B8A527F6242E0BE0</vt:lpwstr>
  </property>
</Properties>
</file>