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</p:sldIdLst>
  <p:sldSz cx="7772400" cy="10477500"/>
  <p:notesSz cx="7772400" cy="104775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40B8"/>
    <a:srgbClr val="0443CE"/>
    <a:srgbClr val="1289F6"/>
    <a:srgbClr val="0C136A"/>
    <a:srgbClr val="E6E7E8"/>
    <a:srgbClr val="E6E6E6"/>
    <a:srgbClr val="0764B9"/>
    <a:srgbClr val="189E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72" autoAdjust="0"/>
    <p:restoredTop sz="94663" autoAdjust="0"/>
  </p:normalViewPr>
  <p:slideViewPr>
    <p:cSldViewPr>
      <p:cViewPr>
        <p:scale>
          <a:sx n="100" d="100"/>
          <a:sy n="100" d="100"/>
        </p:scale>
        <p:origin x="1218" y="72"/>
      </p:cViewPr>
      <p:guideLst>
        <p:guide orient="horz" pos="2928"/>
        <p:guide pos="21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2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3406" y="3248025"/>
            <a:ext cx="6611937" cy="2200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6812" y="5867400"/>
            <a:ext cx="5445125" cy="2619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937" y="2409825"/>
            <a:ext cx="3383756" cy="6915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6056" y="2409825"/>
            <a:ext cx="3383756" cy="6915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937" y="419100"/>
            <a:ext cx="7000875" cy="167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937" y="2409825"/>
            <a:ext cx="7000875" cy="6915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4775" y="9744075"/>
            <a:ext cx="2489200" cy="52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937" y="9744075"/>
            <a:ext cx="1789112" cy="52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600700" y="9744075"/>
            <a:ext cx="1789112" cy="52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.xml"/><Relationship Id="rId2" Type="http://schemas.openxmlformats.org/officeDocument/2006/relationships/image" Target="../media/image10.jpe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矩形 90"/>
          <p:cNvSpPr/>
          <p:nvPr/>
        </p:nvSpPr>
        <p:spPr>
          <a:xfrm>
            <a:off x="4909239" y="2543987"/>
            <a:ext cx="2574892" cy="4360862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object 3"/>
          <p:cNvGrpSpPr/>
          <p:nvPr/>
        </p:nvGrpSpPr>
        <p:grpSpPr>
          <a:xfrm>
            <a:off x="3632" y="2344623"/>
            <a:ext cx="4568825" cy="4568825"/>
            <a:chOff x="3632" y="2344623"/>
            <a:chExt cx="4568825" cy="4568825"/>
          </a:xfrm>
        </p:grpSpPr>
        <p:sp>
          <p:nvSpPr>
            <p:cNvPr id="4" name="object 4"/>
            <p:cNvSpPr/>
            <p:nvPr/>
          </p:nvSpPr>
          <p:spPr>
            <a:xfrm>
              <a:off x="3632" y="2344623"/>
              <a:ext cx="4568697" cy="456871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336922" y="2769311"/>
              <a:ext cx="3805554" cy="0"/>
            </a:xfrm>
            <a:custGeom>
              <a:avLst/>
              <a:gdLst/>
              <a:ahLst/>
              <a:cxnLst/>
              <a:rect l="l" t="t" r="r" b="b"/>
              <a:pathLst>
                <a:path w="3805554">
                  <a:moveTo>
                    <a:pt x="0" y="0"/>
                  </a:moveTo>
                  <a:lnTo>
                    <a:pt x="3805402" y="0"/>
                  </a:lnTo>
                </a:path>
              </a:pathLst>
            </a:custGeom>
            <a:ln w="6350">
              <a:solidFill>
                <a:srgbClr val="1B75BC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129798" y="2757373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30">
                  <a:moveTo>
                    <a:pt x="18529" y="0"/>
                  </a:moveTo>
                  <a:lnTo>
                    <a:pt x="5334" y="0"/>
                  </a:lnTo>
                  <a:lnTo>
                    <a:pt x="0" y="5346"/>
                  </a:lnTo>
                  <a:lnTo>
                    <a:pt x="0" y="18529"/>
                  </a:lnTo>
                  <a:lnTo>
                    <a:pt x="5334" y="23875"/>
                  </a:lnTo>
                  <a:lnTo>
                    <a:pt x="18529" y="23875"/>
                  </a:lnTo>
                  <a:lnTo>
                    <a:pt x="23863" y="18529"/>
                  </a:lnTo>
                  <a:lnTo>
                    <a:pt x="23863" y="5346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328930" y="1138555"/>
            <a:ext cx="3394075" cy="166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Kozuka Gothic Pr6N H" panose="020B0800000000000000" pitchFamily="34" charset="-128"/>
              </a:rPr>
              <a:t>LSON3.9F LSON4F LSON4.8F  LSON6F  LSON8F  LSON10F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ea typeface="Kozuka Gothic Pr6N H" panose="020B0800000000000000" pitchFamily="34" charset="-128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4387" y="1425803"/>
            <a:ext cx="7115809" cy="0"/>
          </a:xfrm>
          <a:custGeom>
            <a:avLst/>
            <a:gdLst/>
            <a:ahLst/>
            <a:cxnLst/>
            <a:rect l="l" t="t" r="r" b="b"/>
            <a:pathLst>
              <a:path w="7115809">
                <a:moveTo>
                  <a:pt x="0" y="0"/>
                </a:moveTo>
                <a:lnTo>
                  <a:pt x="7115352" y="0"/>
                </a:lnTo>
              </a:path>
            </a:pathLst>
          </a:custGeom>
          <a:ln w="3175">
            <a:solidFill>
              <a:srgbClr val="4C4D4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0" y="10254816"/>
            <a:ext cx="7775994" cy="221183"/>
          </a:xfrm>
          <a:prstGeom prst="rect">
            <a:avLst/>
          </a:prstGeom>
          <a:gradFill flip="none" rotWithShape="1">
            <a:gsLst>
              <a:gs pos="0">
                <a:srgbClr val="0C136A"/>
              </a:gs>
              <a:gs pos="52000">
                <a:srgbClr val="0443CE"/>
              </a:gs>
              <a:gs pos="100000">
                <a:srgbClr val="1289F6"/>
              </a:gs>
            </a:gsLst>
            <a:lin ang="0" scaled="0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 txBox="1"/>
          <p:nvPr/>
        </p:nvSpPr>
        <p:spPr>
          <a:xfrm>
            <a:off x="336918" y="2552471"/>
            <a:ext cx="902969" cy="213995"/>
          </a:xfrm>
          <a:prstGeom prst="rect">
            <a:avLst/>
          </a:prstGeom>
          <a:solidFill>
            <a:srgbClr val="0443CE"/>
          </a:solidFill>
        </p:spPr>
        <p:txBody>
          <a:bodyPr vert="horz" wrap="square" lIns="0" tIns="24765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195"/>
              </a:spcBef>
            </a:pPr>
            <a:r>
              <a:rPr sz="1000" spc="6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FEATURES</a:t>
            </a:r>
            <a:endParaRPr sz="1000" dirty="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33325" y="7411402"/>
            <a:ext cx="7096759" cy="24130"/>
            <a:chOff x="333325" y="7411402"/>
            <a:chExt cx="7096759" cy="24130"/>
          </a:xfrm>
        </p:grpSpPr>
        <p:sp>
          <p:nvSpPr>
            <p:cNvPr id="23" name="object 23"/>
            <p:cNvSpPr/>
            <p:nvPr/>
          </p:nvSpPr>
          <p:spPr>
            <a:xfrm>
              <a:off x="333325" y="7423340"/>
              <a:ext cx="7085330" cy="0"/>
            </a:xfrm>
            <a:custGeom>
              <a:avLst/>
              <a:gdLst/>
              <a:ahLst/>
              <a:cxnLst/>
              <a:rect l="l" t="t" r="r" b="b"/>
              <a:pathLst>
                <a:path w="7085330">
                  <a:moveTo>
                    <a:pt x="0" y="0"/>
                  </a:moveTo>
                  <a:lnTo>
                    <a:pt x="7085076" y="0"/>
                  </a:lnTo>
                </a:path>
              </a:pathLst>
            </a:custGeom>
            <a:ln w="6350">
              <a:solidFill>
                <a:srgbClr val="1B75BC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7405865" y="7411402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29">
                  <a:moveTo>
                    <a:pt x="18529" y="0"/>
                  </a:moveTo>
                  <a:lnTo>
                    <a:pt x="5333" y="0"/>
                  </a:lnTo>
                  <a:lnTo>
                    <a:pt x="0" y="5346"/>
                  </a:lnTo>
                  <a:lnTo>
                    <a:pt x="0" y="18529"/>
                  </a:lnTo>
                  <a:lnTo>
                    <a:pt x="5333" y="23876"/>
                  </a:lnTo>
                  <a:lnTo>
                    <a:pt x="18529" y="23876"/>
                  </a:lnTo>
                  <a:lnTo>
                    <a:pt x="23863" y="18529"/>
                  </a:lnTo>
                  <a:lnTo>
                    <a:pt x="23863" y="5346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/>
          <p:nvPr/>
        </p:nvSpPr>
        <p:spPr>
          <a:xfrm>
            <a:off x="333324" y="7206513"/>
            <a:ext cx="2181276" cy="178435"/>
          </a:xfrm>
          <a:prstGeom prst="rect">
            <a:avLst/>
          </a:prstGeom>
          <a:solidFill>
            <a:srgbClr val="0443CE"/>
          </a:solidFill>
        </p:spPr>
        <p:txBody>
          <a:bodyPr vert="horz" wrap="square" lIns="0" tIns="24765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195"/>
              </a:spcBef>
            </a:pPr>
            <a:r>
              <a:rPr lang="en-US" sz="1000" spc="60" dirty="0" smtClean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MODULE  </a:t>
            </a:r>
            <a:r>
              <a:rPr lang="en-US" sz="1000" spc="60" dirty="0" smtClean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DESIGN</a:t>
            </a:r>
            <a:endParaRPr sz="10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51337" y="4687430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89">
                <a:moveTo>
                  <a:pt x="36004" y="71996"/>
                </a:moveTo>
                <a:lnTo>
                  <a:pt x="0" y="35991"/>
                </a:lnTo>
                <a:lnTo>
                  <a:pt x="36004" y="0"/>
                </a:lnTo>
                <a:lnTo>
                  <a:pt x="72009" y="35991"/>
                </a:lnTo>
                <a:lnTo>
                  <a:pt x="36004" y="7199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 txBox="1"/>
          <p:nvPr/>
        </p:nvSpPr>
        <p:spPr>
          <a:xfrm>
            <a:off x="485754" y="4647370"/>
            <a:ext cx="4010046" cy="1530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225">
              <a:lnSpc>
                <a:spcPct val="106000"/>
              </a:lnSpc>
              <a:spcBef>
                <a:spcPts val="100"/>
              </a:spcBef>
            </a:pPr>
            <a:r>
              <a:rPr lang="en-US" sz="800" spc="35" dirty="0" smtClean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Iron or aluminum cabinets are available</a:t>
            </a:r>
            <a:endParaRPr lang="en-US" sz="800" spc="35" dirty="0">
              <a:solidFill>
                <a:srgbClr val="4C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en-US" altLang="zh-CN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r>
              <a:rPr lang="en-US" sz="800" spc="120" dirty="0" smtClean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temperature resistance &lt;60</a:t>
            </a:r>
            <a:r>
              <a:rPr lang="zh-CN" altLang="en-US" sz="800" spc="120" dirty="0" smtClean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℃ </a:t>
            </a:r>
            <a:r>
              <a:rPr lang="en-US" altLang="zh-CN" sz="800" spc="120" dirty="0" smtClean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endParaRPr lang="en-US" sz="800" spc="120" dirty="0">
              <a:solidFill>
                <a:srgbClr val="4C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6000"/>
              </a:lnSpc>
            </a:pPr>
            <a:endParaRPr lang="en-US" sz="800" spc="120" dirty="0">
              <a:solidFill>
                <a:srgbClr val="4C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6000"/>
              </a:lnSpc>
            </a:pPr>
            <a:r>
              <a:rPr lang="en-US" sz="800" spc="120" dirty="0" smtClean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IP65 for </a:t>
            </a:r>
            <a:r>
              <a:rPr lang="en-US" sz="800" spc="12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 side and </a:t>
            </a:r>
            <a:r>
              <a:rPr lang="en-US" sz="800" spc="120" dirty="0" smtClean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IP54 </a:t>
            </a:r>
            <a:r>
              <a:rPr lang="en-US" sz="800" spc="12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rear side </a:t>
            </a:r>
            <a:endParaRPr lang="en-US" sz="800" spc="120" dirty="0">
              <a:solidFill>
                <a:srgbClr val="4C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6000"/>
              </a:lnSpc>
            </a:pPr>
            <a:endParaRPr lang="en-US" sz="800" spc="120" dirty="0">
              <a:solidFill>
                <a:srgbClr val="4C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6000"/>
              </a:lnSpc>
            </a:pPr>
            <a:r>
              <a:rPr lang="en-US" sz="800" spc="12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 service</a:t>
            </a:r>
            <a:endParaRPr lang="en-US" sz="800" spc="120" dirty="0">
              <a:solidFill>
                <a:srgbClr val="4C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6000"/>
              </a:lnSpc>
            </a:pPr>
            <a:endParaRPr lang="en-US" sz="800" spc="120" dirty="0">
              <a:solidFill>
                <a:srgbClr val="4C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6000"/>
              </a:lnSpc>
            </a:pPr>
            <a:r>
              <a:rPr lang="en-US" sz="800" spc="120" dirty="0" smtClean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en-US" sz="800" spc="12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contrast </a:t>
            </a:r>
            <a:r>
              <a:rPr lang="en-US" sz="800" spc="120" dirty="0" smtClean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 &gt; 4000:1</a:t>
            </a:r>
            <a:endParaRPr lang="en-US" sz="800" spc="120" dirty="0">
              <a:solidFill>
                <a:srgbClr val="4C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6000"/>
              </a:lnSpc>
            </a:pPr>
            <a:endParaRPr lang="en-US" sz="800" spc="120" dirty="0">
              <a:solidFill>
                <a:srgbClr val="4C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6000"/>
              </a:lnSpc>
            </a:pPr>
            <a:endParaRPr lang="en-US" sz="750" spc="120" dirty="0">
              <a:solidFill>
                <a:srgbClr val="4C4D4F"/>
              </a:solidFill>
              <a:latin typeface="WenQuanYi Micro Hei"/>
              <a:cs typeface="WenQuanYi Micro Hei"/>
            </a:endParaRPr>
          </a:p>
          <a:p>
            <a:pPr marL="12700" marR="5080">
              <a:lnSpc>
                <a:spcPct val="106000"/>
              </a:lnSpc>
            </a:pPr>
            <a:endParaRPr sz="600" dirty="0">
              <a:latin typeface="WenQuanYi Micro Hei"/>
              <a:cs typeface="WenQuanYi Micro He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912385" y="2517406"/>
            <a:ext cx="2532380" cy="0"/>
          </a:xfrm>
          <a:custGeom>
            <a:avLst/>
            <a:gdLst/>
            <a:ahLst/>
            <a:cxnLst/>
            <a:rect l="l" t="t" r="r" b="b"/>
            <a:pathLst>
              <a:path w="2532379">
                <a:moveTo>
                  <a:pt x="0" y="0"/>
                </a:moveTo>
                <a:lnTo>
                  <a:pt x="2532075" y="0"/>
                </a:lnTo>
              </a:path>
            </a:pathLst>
          </a:custGeom>
          <a:ln w="3175">
            <a:solidFill>
              <a:srgbClr val="4C4D4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 txBox="1"/>
          <p:nvPr/>
        </p:nvSpPr>
        <p:spPr>
          <a:xfrm>
            <a:off x="319422" y="1782240"/>
            <a:ext cx="7115809" cy="153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000"/>
              </a:lnSpc>
              <a:spcBef>
                <a:spcPts val="100"/>
              </a:spcBef>
            </a:pPr>
            <a:r>
              <a:rPr lang="en-US" sz="850" spc="-45" dirty="0" smtClean="0">
                <a:solidFill>
                  <a:srgbClr val="4C4D4F"/>
                </a:solidFill>
                <a:latin typeface="Arial" panose="020B0604020202020204"/>
                <a:cs typeface="Arial" panose="020B0604020202020204"/>
              </a:rPr>
              <a:t>LSON series LED panels are designed for  outdoor regular applications</a:t>
            </a:r>
            <a:endParaRPr lang="en-US" sz="850" spc="-45" dirty="0" smtClean="0">
              <a:solidFill>
                <a:srgbClr val="4C4D4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222864" y="638750"/>
            <a:ext cx="6189366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gradFill flip="none" rotWithShape="1">
                  <a:gsLst>
                    <a:gs pos="0">
                      <a:srgbClr val="0C136A"/>
                    </a:gs>
                    <a:gs pos="52000">
                      <a:srgbClr val="0443CE"/>
                    </a:gs>
                    <a:gs pos="100000">
                      <a:srgbClr val="1289F6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Arial Black" panose="020B0A04020102020204" pitchFamily="34" charset="0"/>
              </a:rPr>
              <a:t>LSONF </a:t>
            </a:r>
            <a:r>
              <a:rPr lang="en-US" altLang="zh-CN" sz="2000" b="1" dirty="0" smtClean="0">
                <a:gradFill flip="none" rotWithShape="1">
                  <a:gsLst>
                    <a:gs pos="0">
                      <a:srgbClr val="0C136A"/>
                    </a:gs>
                    <a:gs pos="52000">
                      <a:srgbClr val="0443CE"/>
                    </a:gs>
                    <a:gs pos="100000">
                      <a:srgbClr val="1289F6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Arial Black" panose="020B0A04020102020204" pitchFamily="34" charset="0"/>
              </a:rPr>
              <a:t>SERIES LED PANEL</a:t>
            </a:r>
            <a:endParaRPr lang="en-US" altLang="zh-CN" sz="2000" b="1" dirty="0">
              <a:gradFill flip="none" rotWithShape="1">
                <a:gsLst>
                  <a:gs pos="0">
                    <a:srgbClr val="0C136A"/>
                  </a:gs>
                  <a:gs pos="52000">
                    <a:srgbClr val="0443CE"/>
                  </a:gs>
                  <a:gs pos="100000">
                    <a:srgbClr val="1289F6"/>
                  </a:gs>
                </a:gsLst>
                <a:path path="circle">
                  <a:fillToRect t="100000" r="100000"/>
                </a:path>
                <a:tileRect l="-100000" b="-100000"/>
              </a:gradFill>
              <a:latin typeface="Arial Black" panose="020B0A04020102020204" pitchFamily="34" charset="0"/>
            </a:endParaRP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870" y="53555"/>
            <a:ext cx="2785731" cy="585590"/>
          </a:xfrm>
          <a:prstGeom prst="rect">
            <a:avLst/>
          </a:prstGeom>
        </p:spPr>
      </p:pic>
      <p:sp>
        <p:nvSpPr>
          <p:cNvPr id="68" name="object 7"/>
          <p:cNvSpPr txBox="1"/>
          <p:nvPr/>
        </p:nvSpPr>
        <p:spPr>
          <a:xfrm>
            <a:off x="2629932" y="10288010"/>
            <a:ext cx="2759710" cy="271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800" dirty="0">
                <a:solidFill>
                  <a:schemeClr val="bg1"/>
                </a:solidFill>
                <a:latin typeface="Arial" panose="020B0604020202020204"/>
                <a:cs typeface="Arial" panose="020B0604020202020204"/>
                <a:sym typeface="+mn-ea"/>
              </a:rPr>
              <a:t>www.leyard-linso.com</a:t>
            </a:r>
            <a:endParaRPr sz="800" dirty="0">
              <a:solidFill>
                <a:schemeClr val="bg1"/>
              </a:solidFill>
              <a:latin typeface="Arial" panose="020B0604020202020204"/>
              <a:cs typeface="Arial" panose="020B0604020202020204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sz="800" dirty="0">
              <a:solidFill>
                <a:schemeClr val="bg1"/>
              </a:solidFill>
              <a:latin typeface="Arial" panose="020B0604020202020204"/>
              <a:cs typeface="Arial" panose="020B0604020202020204"/>
            </a:endParaRPr>
          </a:p>
        </p:txBody>
      </p:sp>
      <p:pic>
        <p:nvPicPr>
          <p:cNvPr id="72" name="Picture 6" descr="C:\Users\KrisKris\Desktop\未标题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18" y="2994221"/>
            <a:ext cx="1220635" cy="122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文本框 85"/>
          <p:cNvSpPr txBox="1"/>
          <p:nvPr/>
        </p:nvSpPr>
        <p:spPr>
          <a:xfrm>
            <a:off x="4809531" y="2266988"/>
            <a:ext cx="1394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0443CE"/>
                </a:solidFill>
              </a:rPr>
              <a:t>PRODUCT IMAGE</a:t>
            </a:r>
            <a:endParaRPr lang="zh-CN" altLang="en-US" sz="1200" b="1" dirty="0">
              <a:solidFill>
                <a:srgbClr val="0443CE"/>
              </a:solidFill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223158" y="1443886"/>
            <a:ext cx="5720442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0443CE"/>
                </a:solidFill>
              </a:rPr>
              <a:t>DESIGNED FOR OUTDOOR APPLICATIONS</a:t>
            </a:r>
            <a:endParaRPr lang="zh-CN" altLang="en-US" sz="1200" dirty="0">
              <a:solidFill>
                <a:srgbClr val="0443CE"/>
              </a:solidFill>
            </a:endParaRPr>
          </a:p>
        </p:txBody>
      </p:sp>
      <p:sp>
        <p:nvSpPr>
          <p:cNvPr id="42" name="object 28"/>
          <p:cNvSpPr/>
          <p:nvPr/>
        </p:nvSpPr>
        <p:spPr>
          <a:xfrm>
            <a:off x="351305" y="4941944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89">
                <a:moveTo>
                  <a:pt x="36004" y="71996"/>
                </a:moveTo>
                <a:lnTo>
                  <a:pt x="0" y="35991"/>
                </a:lnTo>
                <a:lnTo>
                  <a:pt x="36004" y="0"/>
                </a:lnTo>
                <a:lnTo>
                  <a:pt x="72009" y="35991"/>
                </a:lnTo>
                <a:lnTo>
                  <a:pt x="36004" y="7199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28"/>
          <p:cNvSpPr/>
          <p:nvPr/>
        </p:nvSpPr>
        <p:spPr>
          <a:xfrm>
            <a:off x="346140" y="5217122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89">
                <a:moveTo>
                  <a:pt x="36004" y="71996"/>
                </a:moveTo>
                <a:lnTo>
                  <a:pt x="0" y="35991"/>
                </a:lnTo>
                <a:lnTo>
                  <a:pt x="36004" y="0"/>
                </a:lnTo>
                <a:lnTo>
                  <a:pt x="72009" y="35991"/>
                </a:lnTo>
                <a:lnTo>
                  <a:pt x="36004" y="7199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28"/>
          <p:cNvSpPr/>
          <p:nvPr/>
        </p:nvSpPr>
        <p:spPr>
          <a:xfrm>
            <a:off x="340542" y="5471424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89">
                <a:moveTo>
                  <a:pt x="36004" y="71996"/>
                </a:moveTo>
                <a:lnTo>
                  <a:pt x="0" y="35991"/>
                </a:lnTo>
                <a:lnTo>
                  <a:pt x="36004" y="0"/>
                </a:lnTo>
                <a:lnTo>
                  <a:pt x="72009" y="35991"/>
                </a:lnTo>
                <a:lnTo>
                  <a:pt x="36004" y="7199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28"/>
          <p:cNvSpPr/>
          <p:nvPr/>
        </p:nvSpPr>
        <p:spPr>
          <a:xfrm>
            <a:off x="346140" y="5710620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89">
                <a:moveTo>
                  <a:pt x="36004" y="71996"/>
                </a:moveTo>
                <a:lnTo>
                  <a:pt x="0" y="35991"/>
                </a:lnTo>
                <a:lnTo>
                  <a:pt x="36004" y="0"/>
                </a:lnTo>
                <a:lnTo>
                  <a:pt x="72009" y="35991"/>
                </a:lnTo>
                <a:lnTo>
                  <a:pt x="36004" y="7199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1" name="图片 10" descr="26a28016dedcbaca7cec5834fe8223c"/>
          <p:cNvPicPr>
            <a:picLocks noChangeAspect="1"/>
          </p:cNvPicPr>
          <p:nvPr/>
        </p:nvPicPr>
        <p:blipFill>
          <a:blip r:embed="rId4"/>
          <a:srcRect l="15283" t="6785" r="15478" b="7926"/>
          <a:stretch>
            <a:fillRect/>
          </a:stretch>
        </p:blipFill>
        <p:spPr>
          <a:xfrm>
            <a:off x="4987290" y="2558415"/>
            <a:ext cx="2382520" cy="2201545"/>
          </a:xfrm>
          <a:prstGeom prst="rect">
            <a:avLst/>
          </a:prstGeom>
        </p:spPr>
      </p:pic>
      <p:pic>
        <p:nvPicPr>
          <p:cNvPr id="12" name="图片 11" descr="2d72596d9f6b2cb2dc2cdd06d779c99"/>
          <p:cNvPicPr>
            <a:picLocks noChangeAspect="1"/>
          </p:cNvPicPr>
          <p:nvPr/>
        </p:nvPicPr>
        <p:blipFill>
          <a:blip r:embed="rId5"/>
          <a:srcRect l="24844" r="28515"/>
          <a:stretch>
            <a:fillRect/>
          </a:stretch>
        </p:blipFill>
        <p:spPr>
          <a:xfrm>
            <a:off x="1929130" y="2804795"/>
            <a:ext cx="995045" cy="1601470"/>
          </a:xfrm>
          <a:prstGeom prst="rect">
            <a:avLst/>
          </a:prstGeom>
        </p:spPr>
      </p:pic>
      <p:pic>
        <p:nvPicPr>
          <p:cNvPr id="13" name="图片 12" descr="eed34beb69e9ea93928cd8e20af1f5b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0960" y="2757170"/>
            <a:ext cx="2311400" cy="17335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155" y="7700010"/>
            <a:ext cx="1664970" cy="14033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4600" y="7631430"/>
            <a:ext cx="4001135" cy="1471930"/>
          </a:xfrm>
          <a:prstGeom prst="rect">
            <a:avLst/>
          </a:prstGeom>
        </p:spPr>
      </p:pic>
      <p:pic>
        <p:nvPicPr>
          <p:cNvPr id="17" name="图片 16" descr="0f9731b72d8d7b9042bc704a0853bae"/>
          <p:cNvPicPr>
            <a:picLocks noChangeAspect="1"/>
          </p:cNvPicPr>
          <p:nvPr/>
        </p:nvPicPr>
        <p:blipFill>
          <a:blip r:embed="rId9"/>
          <a:srcRect l="18762" r="19004"/>
          <a:stretch>
            <a:fillRect/>
          </a:stretch>
        </p:blipFill>
        <p:spPr>
          <a:xfrm>
            <a:off x="4872355" y="4563110"/>
            <a:ext cx="2611755" cy="2199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1219200" y="8853945"/>
            <a:ext cx="4861561" cy="97790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lang="en-US" sz="1200" spc="135" dirty="0" err="1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Linso</a:t>
            </a:r>
            <a:r>
              <a:rPr lang="en-US" sz="1200" spc="13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Culture &amp; Technology (Shanghai) Co., Ltd </a:t>
            </a:r>
            <a:endParaRPr lang="en-US" sz="1200" spc="135" dirty="0">
              <a:solidFill>
                <a:srgbClr val="4C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">
              <a:lnSpc>
                <a:spcPct val="100000"/>
              </a:lnSpc>
              <a:spcBef>
                <a:spcPts val="410"/>
              </a:spcBef>
            </a:pPr>
            <a:r>
              <a:rPr lang="en-US" sz="800" spc="65" dirty="0" smtClean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ADD:NO1259,Jiamei </a:t>
            </a:r>
            <a:r>
              <a:rPr lang="en-US" sz="800" spc="65" dirty="0" err="1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Road,Nanxiang</a:t>
            </a:r>
            <a:r>
              <a:rPr lang="en-US" sz="800" spc="6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spc="65" dirty="0" err="1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Town,Jiading</a:t>
            </a:r>
            <a:r>
              <a:rPr lang="en-US" sz="800" spc="6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spc="65" dirty="0" smtClean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District,Shanghai,201802,China.</a:t>
            </a:r>
            <a:endParaRPr lang="en-US" sz="800" spc="65" dirty="0" smtClean="0">
              <a:solidFill>
                <a:srgbClr val="4C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">
              <a:lnSpc>
                <a:spcPct val="100000"/>
              </a:lnSpc>
              <a:spcBef>
                <a:spcPts val="410"/>
              </a:spcBef>
            </a:pPr>
            <a:r>
              <a:rPr lang="en-US" sz="800" spc="65" dirty="0" smtClean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Tel:+86-21-69927037   Fax: +86-21-69927035</a:t>
            </a:r>
            <a:endParaRPr lang="en-US" sz="800" spc="65" dirty="0" smtClean="0">
              <a:solidFill>
                <a:srgbClr val="4C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">
              <a:lnSpc>
                <a:spcPct val="100000"/>
              </a:lnSpc>
              <a:spcBef>
                <a:spcPts val="410"/>
              </a:spcBef>
            </a:pPr>
            <a:r>
              <a:rPr lang="en-US" sz="800" spc="65" dirty="0" err="1" smtClean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Email:sale@linso.com.cn</a:t>
            </a:r>
            <a:endParaRPr lang="en-US" sz="800" spc="65" dirty="0" smtClean="0">
              <a:solidFill>
                <a:srgbClr val="4C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">
              <a:lnSpc>
                <a:spcPct val="100000"/>
              </a:lnSpc>
              <a:spcBef>
                <a:spcPts val="410"/>
              </a:spcBef>
            </a:pPr>
            <a:r>
              <a:rPr lang="en-US" sz="800" spc="65" dirty="0" err="1" smtClean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Website:www.leyard-linso.com</a:t>
            </a:r>
            <a:endParaRPr lang="en-US" sz="800" spc="65" dirty="0">
              <a:solidFill>
                <a:srgbClr val="4C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10"/>
          <p:cNvSpPr/>
          <p:nvPr/>
        </p:nvSpPr>
        <p:spPr>
          <a:xfrm>
            <a:off x="0" y="10254816"/>
            <a:ext cx="7775994" cy="221183"/>
          </a:xfrm>
          <a:prstGeom prst="rect">
            <a:avLst/>
          </a:prstGeom>
          <a:gradFill flip="none" rotWithShape="1">
            <a:gsLst>
              <a:gs pos="0">
                <a:srgbClr val="0C136A"/>
              </a:gs>
              <a:gs pos="52000">
                <a:srgbClr val="0443CE"/>
              </a:gs>
              <a:gs pos="100000">
                <a:srgbClr val="1289F6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35" y="2837912"/>
            <a:ext cx="2785731" cy="58559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3975" y="828675"/>
            <a:ext cx="62350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gradFill>
                  <a:gsLst>
                    <a:gs pos="0">
                      <a:srgbClr val="0C136A"/>
                    </a:gs>
                    <a:gs pos="52000">
                      <a:srgbClr val="0443CE"/>
                    </a:gs>
                    <a:gs pos="100000">
                      <a:srgbClr val="1289F6"/>
                    </a:gs>
                  </a:gsLst>
                  <a:lin ang="0" scaled="0"/>
                </a:gradFill>
                <a:latin typeface="Arial Black" panose="020B0A04020102020204" pitchFamily="34" charset="0"/>
                <a:ea typeface="Adobe Gothic Std B" panose="020B0800000000000000" pitchFamily="34" charset="-128"/>
              </a:rPr>
              <a:t>TECHNICAL PARAMETERS</a:t>
            </a:r>
            <a:endParaRPr lang="en-US" altLang="zh-CN" sz="2000" dirty="0">
              <a:gradFill>
                <a:gsLst>
                  <a:gs pos="0">
                    <a:srgbClr val="0C136A"/>
                  </a:gs>
                  <a:gs pos="52000">
                    <a:srgbClr val="0443CE"/>
                  </a:gs>
                  <a:gs pos="100000">
                    <a:srgbClr val="1289F6"/>
                  </a:gs>
                </a:gsLst>
                <a:lin ang="0" scaled="0"/>
              </a:gradFill>
              <a:latin typeface="Arial Black" panose="020B0A04020102020204" pitchFamily="34" charset="0"/>
              <a:ea typeface="Adobe Gothic Std B" panose="020B0800000000000000" pitchFamily="34" charset="-128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853945"/>
            <a:ext cx="1017950" cy="101795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6200" y="8639810"/>
            <a:ext cx="3552190" cy="213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dirty="0">
                <a:solidFill>
                  <a:srgbClr val="2218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Remark: Above data is subject to change without previous notice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55575" y="1271905"/>
          <a:ext cx="7429500" cy="74231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36700"/>
                <a:gridCol w="894080"/>
                <a:gridCol w="894715"/>
                <a:gridCol w="824230"/>
                <a:gridCol w="1073785"/>
                <a:gridCol w="1111885"/>
                <a:gridCol w="1094105"/>
              </a:tblGrid>
              <a:tr h="353060"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1200" dirty="0"/>
                        <a:t>Item</a:t>
                      </a:r>
                      <a:endParaRPr lang="en-US" altLang="zh-CN" sz="1200" dirty="0"/>
                    </a:p>
                  </a:txBody>
                  <a:tcPr>
                    <a:solidFill>
                      <a:srgbClr val="0443CE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/>
                        <a:t>LSON3.9F</a:t>
                      </a:r>
                      <a:endParaRPr lang="en-US" altLang="zh-CN" sz="1000"/>
                    </a:p>
                  </a:txBody>
                  <a:tcPr>
                    <a:solidFill>
                      <a:srgbClr val="0443CE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/>
                        <a:t>LSON4F</a:t>
                      </a:r>
                      <a:endParaRPr lang="en-US" altLang="zh-CN" sz="1000"/>
                    </a:p>
                  </a:txBody>
                  <a:tcPr>
                    <a:solidFill>
                      <a:srgbClr val="0443CE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/>
                        <a:t>LON4.8F</a:t>
                      </a:r>
                      <a:endParaRPr lang="en-US" altLang="zh-CN" sz="1000"/>
                    </a:p>
                  </a:txBody>
                  <a:tcPr>
                    <a:solidFill>
                      <a:srgbClr val="0443CE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1000"/>
                        <a:t>LSON6F</a:t>
                      </a:r>
                      <a:endParaRPr lang="en-US" altLang="zh-CN" sz="1000"/>
                    </a:p>
                  </a:txBody>
                  <a:tcPr>
                    <a:solidFill>
                      <a:srgbClr val="0443CE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1000"/>
                        <a:t>LSON8F</a:t>
                      </a:r>
                      <a:endParaRPr lang="en-US" altLang="zh-CN" sz="1000"/>
                    </a:p>
                  </a:txBody>
                  <a:tcPr>
                    <a:solidFill>
                      <a:srgbClr val="0443CE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1000"/>
                        <a:t>LSON10F</a:t>
                      </a:r>
                      <a:endParaRPr lang="en-US" altLang="zh-CN" sz="1000"/>
                    </a:p>
                  </a:txBody>
                  <a:tcPr>
                    <a:solidFill>
                      <a:srgbClr val="0443CE"/>
                    </a:solidFill>
                  </a:tcPr>
                </a:tc>
              </a:tr>
              <a:tr h="32258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1000" dirty="0" smtClean="0">
                          <a:ln>
                            <a:noFill/>
                          </a:ln>
                          <a:effectLst/>
                        </a:rPr>
                        <a:t>Pixel</a:t>
                      </a:r>
                      <a:endParaRPr lang="en-US" altLang="zh-CN" sz="100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 smtClean="0">
                          <a:ln>
                            <a:noFill/>
                          </a:ln>
                          <a:effectLst/>
                        </a:rPr>
                        <a:t>3.9mm</a:t>
                      </a:r>
                      <a:endParaRPr lang="en-US" altLang="zh-CN" sz="100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 smtClean="0">
                          <a:ln>
                            <a:noFill/>
                          </a:ln>
                          <a:effectLst/>
                        </a:rPr>
                        <a:t>4mm</a:t>
                      </a:r>
                      <a:endParaRPr lang="en-US" altLang="zh-CN" sz="100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 smtClean="0">
                          <a:ln>
                            <a:noFill/>
                          </a:ln>
                          <a:effectLst/>
                        </a:rPr>
                        <a:t>4.8mm</a:t>
                      </a:r>
                      <a:endParaRPr lang="en-US" altLang="zh-CN" sz="100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100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r>
                        <a:rPr lang="en-US" altLang="zh-CN" sz="1000" dirty="0" smtClean="0">
                          <a:ln>
                            <a:noFill/>
                          </a:ln>
                          <a:effectLst/>
                        </a:rPr>
                        <a:t>.67</a:t>
                      </a:r>
                      <a:r>
                        <a:rPr lang="zh-CN" altLang="en-US" sz="1000" dirty="0" smtClean="0">
                          <a:ln>
                            <a:noFill/>
                          </a:ln>
                          <a:effectLst/>
                        </a:rPr>
                        <a:t>mm</a:t>
                      </a:r>
                      <a:endParaRPr lang="zh-CN" altLang="en-US" sz="100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000" dirty="0" smtClean="0">
                          <a:ln>
                            <a:noFill/>
                          </a:ln>
                          <a:effectLst/>
                        </a:rPr>
                        <a:t>8mm</a:t>
                      </a:r>
                      <a:endParaRPr lang="zh-CN" altLang="en-US" sz="100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000" dirty="0" smtClean="0">
                          <a:ln>
                            <a:noFill/>
                          </a:ln>
                          <a:effectLst/>
                        </a:rPr>
                        <a:t>10mm</a:t>
                      </a:r>
                      <a:endParaRPr lang="zh-CN" altLang="en-US" sz="100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1000" dirty="0" smtClean="0">
                          <a:ln>
                            <a:noFill/>
                          </a:ln>
                          <a:effectLst/>
                        </a:rPr>
                        <a:t>Pixel Idensity</a:t>
                      </a:r>
                      <a:r>
                        <a:rPr lang="zh-CN" altLang="en-US" sz="1000" dirty="0" smtClean="0">
                          <a:ln>
                            <a:noFill/>
                          </a:ln>
                          <a:effectLst/>
                        </a:rPr>
                        <a:t>/m²</a:t>
                      </a:r>
                      <a:endParaRPr lang="zh-CN" altLang="en-US" sz="100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 smtClean="0">
                          <a:ln>
                            <a:noFill/>
                          </a:ln>
                          <a:effectLst/>
                        </a:rPr>
                        <a:t>65536</a:t>
                      </a:r>
                      <a:endParaRPr lang="en-US" altLang="zh-CN" sz="100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 smtClean="0">
                          <a:ln>
                            <a:noFill/>
                          </a:ln>
                          <a:effectLst/>
                        </a:rPr>
                        <a:t>62500</a:t>
                      </a:r>
                      <a:endParaRPr lang="en-US" altLang="zh-CN" sz="100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 smtClean="0">
                          <a:ln>
                            <a:noFill/>
                          </a:ln>
                          <a:effectLst/>
                        </a:rPr>
                        <a:t>43264</a:t>
                      </a:r>
                      <a:endParaRPr lang="en-US" altLang="zh-CN" sz="100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1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lang="en-US" altLang="zh-CN" sz="1000" dirty="0" smtClean="0">
                          <a:ln>
                            <a:noFill/>
                          </a:ln>
                          <a:effectLst/>
                        </a:rPr>
                        <a:t>2500</a:t>
                      </a:r>
                      <a:endParaRPr lang="en-US" altLang="zh-CN" sz="100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000" dirty="0" smtClean="0">
                          <a:ln>
                            <a:noFill/>
                          </a:ln>
                          <a:effectLst/>
                        </a:rPr>
                        <a:t>15625</a:t>
                      </a:r>
                      <a:endParaRPr lang="zh-CN" altLang="en-US" sz="100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000" dirty="0" smtClean="0">
                          <a:ln>
                            <a:noFill/>
                          </a:ln>
                          <a:effectLst/>
                        </a:rPr>
                        <a:t>10000</a:t>
                      </a:r>
                      <a:endParaRPr lang="zh-CN" altLang="en-US" sz="100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1000" dirty="0" smtClean="0">
                          <a:ln>
                            <a:noFill/>
                          </a:ln>
                          <a:effectLst/>
                        </a:rPr>
                        <a:t>Module size(mm)</a:t>
                      </a:r>
                      <a:endParaRPr lang="en-US" altLang="zh-CN" sz="100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 smtClean="0">
                          <a:ln>
                            <a:noFill/>
                          </a:ln>
                          <a:effectLst/>
                          <a:sym typeface="+mn-ea"/>
                        </a:rPr>
                        <a:t>250*250</a:t>
                      </a:r>
                      <a:endParaRPr lang="en-US" altLang="zh-CN" sz="100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 smtClean="0">
                          <a:ln>
                            <a:noFill/>
                          </a:ln>
                          <a:effectLst/>
                        </a:rPr>
                        <a:t>320*320</a:t>
                      </a:r>
                      <a:endParaRPr lang="en-US" altLang="zh-CN" sz="100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 smtClean="0">
                          <a:ln>
                            <a:noFill/>
                          </a:ln>
                          <a:effectLst/>
                        </a:rPr>
                        <a:t>250*250</a:t>
                      </a:r>
                      <a:endParaRPr lang="en-US" altLang="zh-CN" sz="100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/>
                </a:tc>
                <a:tc gridSpan="3"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320*320</a:t>
                      </a:r>
                      <a:endParaRPr lang="en-US" altLang="zh-CN" sz="100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</a:tr>
              <a:tr h="27940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1000" dirty="0" smtClean="0">
                          <a:ln>
                            <a:noFill/>
                          </a:ln>
                          <a:effectLst/>
                        </a:rPr>
                        <a:t>Cabinet size</a:t>
                      </a:r>
                      <a:r>
                        <a:rPr lang="zh-CN" altLang="en-US" sz="1000" dirty="0" smtClean="0">
                          <a:ln>
                            <a:noFill/>
                          </a:ln>
                          <a:effectLst/>
                        </a:rPr>
                        <a:t>(mm)</a:t>
                      </a:r>
                      <a:endParaRPr lang="zh-CN" altLang="en-US" sz="100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 smtClean="0">
                          <a:ln>
                            <a:noFill/>
                          </a:ln>
                          <a:effectLst/>
                          <a:sym typeface="+mn-ea"/>
                        </a:rPr>
                        <a:t>1000*1000</a:t>
                      </a:r>
                      <a:endParaRPr lang="en-US" altLang="zh-CN" sz="100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 smtClean="0">
                          <a:ln>
                            <a:noFill/>
                          </a:ln>
                          <a:effectLst/>
                          <a:sym typeface="+mn-ea"/>
                        </a:rPr>
                        <a:t>960*960</a:t>
                      </a:r>
                      <a:endParaRPr lang="en-US" altLang="zh-CN" sz="100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 smtClean="0">
                          <a:ln>
                            <a:noFill/>
                          </a:ln>
                          <a:effectLst/>
                        </a:rPr>
                        <a:t>1000*1000</a:t>
                      </a:r>
                      <a:endParaRPr lang="en-US" altLang="zh-CN" sz="100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1000" dirty="0" smtClean="0">
                          <a:ln>
                            <a:noFill/>
                          </a:ln>
                          <a:effectLst/>
                        </a:rPr>
                        <a:t>960*960</a:t>
                      </a:r>
                      <a:endParaRPr lang="en-US" altLang="zh-CN" sz="100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000" dirty="0" smtClean="0">
                          <a:ln>
                            <a:noFill/>
                          </a:ln>
                          <a:effectLst/>
                        </a:rPr>
                        <a:t>960*960</a:t>
                      </a:r>
                      <a:endParaRPr lang="en-US" altLang="zh-CN" sz="100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000" dirty="0" smtClean="0">
                          <a:ln>
                            <a:noFill/>
                          </a:ln>
                          <a:effectLst/>
                        </a:rPr>
                        <a:t>960*960</a:t>
                      </a:r>
                      <a:endParaRPr lang="en-US" altLang="zh-CN" sz="100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1000" dirty="0" smtClean="0">
                          <a:ln>
                            <a:noFill/>
                          </a:ln>
                          <a:effectLst/>
                        </a:rPr>
                        <a:t>Material</a:t>
                      </a:r>
                      <a:endParaRPr lang="en-US" altLang="zh-CN" sz="100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/>
                </a:tc>
                <a:tc gridSpan="6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000" dirty="0">
                          <a:solidFill>
                            <a:srgbClr val="000000"/>
                          </a:solidFill>
                          <a:sym typeface="+mn-ea"/>
                        </a:rPr>
                        <a:t>Iron cabinet</a:t>
                      </a:r>
                      <a:endParaRPr lang="en-US" altLang="zh-CN" sz="100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32105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algn="l" defTabSz="914400" rtl="0" eaLnBrk="1" latinLnBrk="0" hangingPunct="1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Weight </a:t>
                      </a:r>
                      <a:r>
                        <a:rPr kumimoji="0" lang="zh-CN" alt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（</a:t>
                      </a:r>
                      <a:r>
                        <a:rPr kumimoji="0" lang="en-US" altLang="zh-CN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KG/</a:t>
                      </a:r>
                      <a:r>
                        <a:rPr kumimoji="0" lang="en-US" altLang="zh-CN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sqm</a:t>
                      </a:r>
                      <a:r>
                        <a:rPr kumimoji="0" lang="zh-CN" alt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）</a:t>
                      </a:r>
                      <a:endParaRPr kumimoji="0" lang="zh-CN" altLang="en-US" sz="1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L="13209" marR="13209" marT="5074" marB="5074" anchor="ctr" horzOverflow="overflow"/>
                </a:tc>
                <a:tc gridSpan="6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 smtClean="0">
                          <a:ln>
                            <a:noFill/>
                          </a:ln>
                          <a:effectLst/>
                          <a:sym typeface="+mn-ea"/>
                        </a:rPr>
                        <a:t>40</a:t>
                      </a:r>
                      <a:endParaRPr lang="en-US" altLang="zh-CN" sz="100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23215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algn="l" defTabSz="914400" rtl="0" eaLnBrk="1" latinLnBrk="0" hangingPunct="1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Gray level</a:t>
                      </a:r>
                      <a:endParaRPr kumimoji="0" lang="en-US" altLang="zh-CN" sz="1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L="13209" marR="13209" marT="5074" marB="5074" anchor="ctr" horzOverflow="overflow"/>
                </a:tc>
                <a:tc gridSpan="6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>
                          <a:solidFill>
                            <a:srgbClr val="000000"/>
                          </a:solidFill>
                        </a:rPr>
                        <a:t>65536</a:t>
                      </a:r>
                      <a:endParaRPr lang="en-US" altLang="zh-CN" sz="100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/>
                </a:tc>
                <a:tc hMerge="1">
                  <a:tcPr marL="13209" marR="13209" marT="5074" marB="5074" anchor="ctr" horzOverflow="overflow"/>
                </a:tc>
                <a:tc hMerge="1">
                  <a:tcPr/>
                </a:tc>
                <a:tc hMerge="1">
                  <a:tcPr marL="13209" marR="13209" marT="5074" marB="5074" anchor="ctr" horzOverflow="overflow"/>
                </a:tc>
                <a:tc hMerge="1">
                  <a:tcPr/>
                </a:tc>
                <a:tc hMerge="1">
                  <a:tcPr marL="13209" marR="13209" marT="5074" marB="5074" anchor="ctr" horzOverflow="overflow"/>
                </a:tc>
              </a:tr>
              <a:tr h="320675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algn="l" defTabSz="914400" rtl="0" eaLnBrk="1" latinLnBrk="0" hangingPunct="1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Color process</a:t>
                      </a:r>
                      <a:r>
                        <a:rPr kumimoji="0" lang="zh-CN" alt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(Bit)</a:t>
                      </a:r>
                      <a:endParaRPr kumimoji="0" lang="zh-CN" altLang="en-US" sz="1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L="3714" marR="3714" marT="0" marB="0" anchor="ctr" horzOverflow="overflow"/>
                </a:tc>
                <a:tc gridSpan="6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000" dirty="0">
                          <a:solidFill>
                            <a:srgbClr val="000000"/>
                          </a:solidFill>
                        </a:rPr>
                        <a:t>14~</a:t>
                      </a:r>
                      <a:r>
                        <a:rPr lang="zh-CN" altLang="en-US" sz="1000" dirty="0">
                          <a:solidFill>
                            <a:srgbClr val="000000"/>
                          </a:solidFill>
                        </a:rPr>
                        <a:t>16 bits</a:t>
                      </a:r>
                      <a:endParaRPr lang="zh-CN" altLang="en-US" sz="100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/>
                </a:tc>
                <a:tc hMerge="1">
                  <a:tcPr marL="3714" marR="3714" marT="0" marB="0" anchor="ctr" horzOverflow="overflow"/>
                </a:tc>
                <a:tc hMerge="1">
                  <a:tcPr/>
                </a:tc>
                <a:tc hMerge="1">
                  <a:tcPr marL="3714" marR="3714" marT="0" marB="0" anchor="ctr" horzOverflow="overflow"/>
                </a:tc>
                <a:tc hMerge="1">
                  <a:tcPr/>
                </a:tc>
                <a:tc hMerge="1">
                  <a:tcPr marL="3714" marR="3714" marT="0" marB="0" anchor="ctr" horzOverflow="overflow"/>
                </a:tc>
              </a:tr>
              <a:tr h="321310">
                <a:tc>
                  <a:txBody>
                    <a:bodyPr/>
                    <a:p>
                      <a:pPr marL="0" marR="0" lvl="0" algn="l" defTabSz="914400" rtl="0" eaLnBrk="1" latinLnBrk="0" hangingPunct="1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Refresh rate</a:t>
                      </a:r>
                      <a:r>
                        <a:rPr kumimoji="0" lang="zh-CN" alt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（Hz）</a:t>
                      </a:r>
                      <a:endParaRPr kumimoji="0" lang="zh-CN" altLang="en-US" sz="1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L="3714" marR="3714" marT="0" marB="0" anchor="ctr" horzOverflow="overflow"/>
                </a:tc>
                <a:tc gridSpan="6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000" baseline="0" dirty="0">
                          <a:solidFill>
                            <a:srgbClr val="000000"/>
                          </a:solidFill>
                        </a:rPr>
                        <a:t>&gt;3840 Hz</a:t>
                      </a:r>
                      <a:endParaRPr lang="en-US" altLang="zh-CN" sz="100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/>
                </a:tc>
                <a:tc hMerge="1">
                  <a:tcPr marL="3714" marR="3714" marT="0" marB="0" anchor="ctr" horzOverflow="overflow"/>
                </a:tc>
                <a:tc hMerge="1">
                  <a:tcPr/>
                </a:tc>
                <a:tc hMerge="1">
                  <a:tcPr marL="3714" marR="3714" marT="0" marB="0" anchor="ctr" horzOverflow="overflow"/>
                </a:tc>
                <a:tc hMerge="1">
                  <a:tcPr/>
                </a:tc>
                <a:tc hMerge="1">
                  <a:tcPr marL="3714" marR="3714" marT="0" marB="0" anchor="ctr" horzOverflow="overflow"/>
                </a:tc>
              </a:tr>
              <a:tr h="32131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algn="l" defTabSz="914400" rtl="0" eaLnBrk="1" latinLnBrk="0" hangingPunct="1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Drive mode</a:t>
                      </a:r>
                      <a:r>
                        <a:rPr kumimoji="0" lang="zh-CN" alt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/scan</a:t>
                      </a:r>
                      <a:endParaRPr kumimoji="0" lang="zh-CN" altLang="en-US" sz="1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L="3714" marR="3714" marT="0" marB="0" anchor="ctr" horzOverflow="overflow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 smtClean="0">
                          <a:ln>
                            <a:noFill/>
                          </a:ln>
                          <a:effectLst/>
                        </a:rPr>
                        <a:t>1/8 scan</a:t>
                      </a:r>
                      <a:endParaRPr lang="en-US" altLang="zh-CN" sz="100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 smtClean="0">
                          <a:ln>
                            <a:noFill/>
                          </a:ln>
                          <a:effectLst/>
                        </a:rPr>
                        <a:t>1/10 scan</a:t>
                      </a:r>
                      <a:endParaRPr lang="en-US" altLang="zh-CN" sz="100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 smtClean="0">
                          <a:ln>
                            <a:noFill/>
                          </a:ln>
                          <a:effectLst/>
                          <a:sym typeface="+mn-ea"/>
                        </a:rPr>
                        <a:t>1/6 scan</a:t>
                      </a:r>
                      <a:endParaRPr lang="en-US" altLang="zh-CN" sz="100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1000" dirty="0" smtClean="0">
                          <a:ln>
                            <a:noFill/>
                          </a:ln>
                          <a:effectLst/>
                        </a:rPr>
                        <a:t>1/6 scan</a:t>
                      </a:r>
                      <a:endParaRPr lang="en-US" altLang="zh-CN" sz="100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000" dirty="0" smtClean="0">
                          <a:ln>
                            <a:noFill/>
                          </a:ln>
                          <a:effectLst/>
                        </a:rPr>
                        <a:t>1/5 scan</a:t>
                      </a:r>
                      <a:endParaRPr lang="en-US" altLang="zh-CN" sz="100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000" dirty="0" smtClean="0">
                          <a:ln>
                            <a:noFill/>
                          </a:ln>
                          <a:effectLst/>
                        </a:rPr>
                        <a:t>1/2 scan</a:t>
                      </a:r>
                      <a:endParaRPr lang="en-US" altLang="zh-CN" sz="100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/>
                </a:tc>
              </a:tr>
              <a:tr h="42164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algn="l" defTabSz="914400" rtl="0" eaLnBrk="1" latinLnBrk="0" hangingPunct="1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Brightness</a:t>
                      </a:r>
                      <a:r>
                        <a:rPr kumimoji="0" lang="zh-CN" alt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（cd/m2）</a:t>
                      </a:r>
                      <a:endParaRPr kumimoji="0" lang="zh-CN" altLang="en-US" sz="1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L="3714" marR="3714" marT="0" marB="0" anchor="ctr" horzOverflow="overflow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 smtClean="0">
                          <a:ln>
                            <a:noFill/>
                          </a:ln>
                          <a:effectLst/>
                        </a:rPr>
                        <a:t>5000~5500</a:t>
                      </a:r>
                      <a:endParaRPr lang="en-US" altLang="zh-CN" sz="100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 smtClean="0">
                          <a:ln>
                            <a:noFill/>
                          </a:ln>
                          <a:effectLst/>
                        </a:rPr>
                        <a:t>5000~5500</a:t>
                      </a:r>
                      <a:endParaRPr lang="en-US" altLang="zh-CN" sz="100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 smtClean="0">
                          <a:ln>
                            <a:noFill/>
                          </a:ln>
                          <a:effectLst/>
                        </a:rPr>
                        <a:t>5000~5500</a:t>
                      </a:r>
                      <a:endParaRPr lang="en-US" altLang="zh-CN" sz="100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000" dirty="0" smtClean="0">
                          <a:ln>
                            <a:noFill/>
                          </a:ln>
                          <a:effectLst/>
                        </a:rPr>
                        <a:t>55</a:t>
                      </a:r>
                      <a:r>
                        <a:rPr lang="zh-CN" altLang="en-US" sz="1000" dirty="0" smtClean="0">
                          <a:ln>
                            <a:noFill/>
                          </a:ln>
                          <a:effectLst/>
                        </a:rPr>
                        <a:t>00</a:t>
                      </a:r>
                      <a:r>
                        <a:rPr lang="en-US" altLang="zh-CN" sz="1000" dirty="0" smtClean="0">
                          <a:ln>
                            <a:noFill/>
                          </a:ln>
                          <a:effectLst/>
                        </a:rPr>
                        <a:t>~6000</a:t>
                      </a:r>
                      <a:endParaRPr lang="en-US" altLang="zh-CN" sz="100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/>
                </a:tc>
                <a:tc gridSpan="2"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000" dirty="0" smtClean="0">
                          <a:ln>
                            <a:noFill/>
                          </a:ln>
                          <a:effectLst/>
                          <a:sym typeface="+mn-ea"/>
                        </a:rPr>
                        <a:t>55</a:t>
                      </a:r>
                      <a:r>
                        <a:rPr lang="zh-CN" altLang="en-US" sz="1000" dirty="0" smtClean="0">
                          <a:ln>
                            <a:noFill/>
                          </a:ln>
                          <a:effectLst/>
                          <a:sym typeface="+mn-ea"/>
                        </a:rPr>
                        <a:t>00</a:t>
                      </a:r>
                      <a:r>
                        <a:rPr lang="en-US" altLang="zh-CN" sz="1000" dirty="0" smtClean="0">
                          <a:ln>
                            <a:noFill/>
                          </a:ln>
                          <a:effectLst/>
                          <a:sym typeface="+mn-ea"/>
                        </a:rPr>
                        <a:t>~6000</a:t>
                      </a:r>
                      <a:endParaRPr lang="zh-CN" altLang="en-US" sz="100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/>
                </a:tc>
                <a:tc hMerge="1">
                  <a:tcPr/>
                </a:tc>
              </a:tr>
              <a:tr h="320675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algn="l" defTabSz="914400" rtl="0" eaLnBrk="1" latinLnBrk="0" hangingPunct="1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Viewing angle H</a:t>
                      </a:r>
                      <a:r>
                        <a:rPr kumimoji="0" lang="zh-CN" alt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（°）</a:t>
                      </a:r>
                      <a:endParaRPr kumimoji="0" lang="zh-CN" altLang="en-US" sz="1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L="3714" marR="3714" marT="0" marB="0" anchor="ctr" horzOverflow="overflow"/>
                </a:tc>
                <a:tc gridSpan="6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000" dirty="0">
                          <a:solidFill>
                            <a:srgbClr val="000000"/>
                          </a:solidFill>
                          <a:sym typeface="+mn-ea"/>
                        </a:rPr>
                        <a:t>140</a:t>
                      </a:r>
                      <a:r>
                        <a:rPr lang="en-US" altLang="zh-CN" sz="1000" dirty="0">
                          <a:solidFill>
                            <a:srgbClr val="000000"/>
                          </a:solidFill>
                          <a:sym typeface="+mn-ea"/>
                        </a:rPr>
                        <a:t>/120</a:t>
                      </a:r>
                      <a:endParaRPr lang="en-US" altLang="zh-CN" sz="100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29565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algn="l" defTabSz="914400" rtl="0" eaLnBrk="1" latinLnBrk="0" hangingPunct="1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Input Voltage</a:t>
                      </a:r>
                      <a:r>
                        <a:rPr kumimoji="0" lang="zh-CN" alt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（V）</a:t>
                      </a:r>
                      <a:endParaRPr kumimoji="0" lang="zh-CN" altLang="en-US" sz="1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L="3714" marR="3714" marT="0" marB="0" anchor="ctr" horzOverflow="overflow"/>
                </a:tc>
                <a:tc gridSpan="6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000" dirty="0">
                          <a:solidFill>
                            <a:srgbClr val="000000"/>
                          </a:solidFill>
                          <a:sym typeface="+mn-ea"/>
                        </a:rPr>
                        <a:t>AC110~2</a:t>
                      </a:r>
                      <a:r>
                        <a:rPr lang="en-US" altLang="zh-CN" sz="1000" dirty="0">
                          <a:solidFill>
                            <a:srgbClr val="000000"/>
                          </a:solidFill>
                          <a:sym typeface="+mn-ea"/>
                        </a:rPr>
                        <a:t>4</a:t>
                      </a:r>
                      <a:r>
                        <a:rPr lang="zh-CN" altLang="en-US" sz="1000" dirty="0">
                          <a:solidFill>
                            <a:srgbClr val="000000"/>
                          </a:solidFill>
                          <a:sym typeface="+mn-ea"/>
                        </a:rPr>
                        <a:t>0V</a:t>
                      </a:r>
                      <a:endParaRPr lang="en-US" altLang="zh-CN" sz="100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20675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algn="l" defTabSz="914400" rtl="0" eaLnBrk="1" latinLnBrk="0" hangingPunct="1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Input frequency</a:t>
                      </a:r>
                      <a:r>
                        <a:rPr kumimoji="0" lang="zh-CN" alt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（Hz）</a:t>
                      </a:r>
                      <a:endParaRPr kumimoji="0" lang="zh-CN" altLang="en-US" sz="1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L="3714" marR="3714" marT="0" marB="0" anchor="ctr" horzOverflow="overflow"/>
                </a:tc>
                <a:tc gridSpan="6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/>
                        <a:t>50/60Hz</a:t>
                      </a:r>
                      <a:endParaRPr lang="en-US" altLang="zh-CN" sz="100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40005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algn="l" defTabSz="914400" rtl="0" eaLnBrk="1" latinLnBrk="0" hangingPunct="1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Power consumption M</a:t>
                      </a:r>
                      <a:endParaRPr kumimoji="0" lang="en-US" altLang="zh-CN" sz="1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algn="l" defTabSz="914400" rtl="0" eaLnBrk="1" latinLnBrk="0" hangingPunct="1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（W/m²）</a:t>
                      </a:r>
                      <a:endParaRPr kumimoji="0" lang="zh-CN" altLang="en-US" sz="1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L="3714" marR="3714" marT="0" marB="0" anchor="ctr" horzOverflow="overflow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 smtClean="0">
                          <a:ln>
                            <a:noFill/>
                          </a:ln>
                          <a:effectLst/>
                        </a:rPr>
                        <a:t>960W</a:t>
                      </a:r>
                      <a:endParaRPr lang="en-US" altLang="zh-CN" sz="100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 smtClean="0">
                          <a:ln>
                            <a:noFill/>
                          </a:ln>
                          <a:effectLst/>
                        </a:rPr>
                        <a:t>850W</a:t>
                      </a:r>
                      <a:endParaRPr lang="en-US" altLang="zh-CN" sz="100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 smtClean="0">
                          <a:ln>
                            <a:noFill/>
                          </a:ln>
                          <a:effectLst/>
                        </a:rPr>
                        <a:t>850W</a:t>
                      </a:r>
                      <a:endParaRPr lang="en-US" altLang="zh-CN" sz="100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1000" dirty="0" smtClean="0">
                          <a:ln>
                            <a:noFill/>
                          </a:ln>
                          <a:effectLst/>
                        </a:rPr>
                        <a:t>800W</a:t>
                      </a:r>
                      <a:endParaRPr lang="en-US" altLang="zh-CN" sz="100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1000" dirty="0" smtClean="0">
                          <a:ln>
                            <a:noFill/>
                          </a:ln>
                          <a:effectLst/>
                        </a:rPr>
                        <a:t>800W</a:t>
                      </a:r>
                      <a:endParaRPr lang="en-US" altLang="zh-CN" sz="100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1000" dirty="0" smtClean="0">
                          <a:ln>
                            <a:noFill/>
                          </a:ln>
                          <a:effectLst/>
                        </a:rPr>
                        <a:t>800W</a:t>
                      </a:r>
                      <a:endParaRPr lang="en-US" altLang="zh-CN" sz="100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/>
                </a:tc>
              </a:tr>
              <a:tr h="40132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algn="l" defTabSz="914400" rtl="0" eaLnBrk="1" latinLnBrk="0" hangingPunct="1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1000" dirty="0" smtClean="0">
                          <a:ln>
                            <a:noFill/>
                          </a:ln>
                          <a:effectLst/>
                        </a:rPr>
                        <a:t> Power consumption A</a:t>
                      </a:r>
                      <a:endParaRPr lang="en-US" altLang="zh-CN" sz="100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algn="l" defTabSz="914400" rtl="0" eaLnBrk="1" latinLnBrk="0" hangingPunct="1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（W/m²）</a:t>
                      </a:r>
                      <a:endParaRPr kumimoji="0" lang="zh-CN" altLang="en-US" sz="1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L="3714" marR="3714" marT="0" marB="0" anchor="ctr" horzOverflow="overflow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 smtClean="0">
                          <a:ln>
                            <a:noFill/>
                          </a:ln>
                          <a:effectLst/>
                        </a:rPr>
                        <a:t>320W</a:t>
                      </a:r>
                      <a:endParaRPr lang="en-US" altLang="zh-CN" sz="100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 smtClean="0">
                          <a:ln>
                            <a:noFill/>
                          </a:ln>
                          <a:effectLst/>
                        </a:rPr>
                        <a:t>280W</a:t>
                      </a:r>
                      <a:endParaRPr lang="en-US" altLang="zh-CN" sz="100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 smtClean="0">
                          <a:ln>
                            <a:noFill/>
                          </a:ln>
                          <a:effectLst/>
                        </a:rPr>
                        <a:t>280W</a:t>
                      </a:r>
                      <a:endParaRPr lang="en-US" altLang="zh-CN" sz="100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1000" dirty="0" smtClean="0">
                          <a:ln>
                            <a:noFill/>
                          </a:ln>
                          <a:effectLst/>
                        </a:rPr>
                        <a:t>260W</a:t>
                      </a:r>
                      <a:endParaRPr lang="en-US" altLang="zh-CN" sz="100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1000" dirty="0" smtClean="0">
                          <a:ln>
                            <a:noFill/>
                          </a:ln>
                          <a:effectLst/>
                        </a:rPr>
                        <a:t>260W</a:t>
                      </a:r>
                      <a:endParaRPr lang="en-US" altLang="zh-CN" sz="100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1000" dirty="0" smtClean="0">
                          <a:ln>
                            <a:noFill/>
                          </a:ln>
                          <a:effectLst/>
                        </a:rPr>
                        <a:t>260W</a:t>
                      </a:r>
                      <a:endParaRPr lang="en-US" altLang="zh-CN" sz="100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/>
                </a:tc>
              </a:tr>
              <a:tr h="324485">
                <a:tc>
                  <a:txBody>
                    <a:bodyPr/>
                    <a:p>
                      <a:pPr marL="0" marR="0" lvl="0" algn="l" defTabSz="914400" rtl="0" eaLnBrk="1" latinLnBrk="0" hangingPunct="1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Common cathode design options</a:t>
                      </a:r>
                      <a:endParaRPr kumimoji="0" lang="en-US" altLang="zh-CN" sz="1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L="3714" marR="3714" marT="0" marB="0" anchor="ctr" horzOverflow="overflow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 smtClean="0">
                          <a:ln>
                            <a:noFill/>
                          </a:ln>
                          <a:effectLst/>
                        </a:rPr>
                        <a:t>NO</a:t>
                      </a:r>
                      <a:endParaRPr lang="en-US" altLang="zh-CN" sz="100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 smtClean="0">
                          <a:ln>
                            <a:noFill/>
                          </a:ln>
                          <a:effectLst/>
                        </a:rPr>
                        <a:t>NO</a:t>
                      </a:r>
                      <a:endParaRPr lang="en-US" altLang="zh-CN" sz="100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 smtClean="0">
                          <a:ln>
                            <a:noFill/>
                          </a:ln>
                          <a:effectLst/>
                        </a:rPr>
                        <a:t>NO</a:t>
                      </a:r>
                      <a:endParaRPr lang="en-US" altLang="zh-CN" sz="100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 smtClean="0">
                          <a:ln>
                            <a:noFill/>
                          </a:ln>
                          <a:effectLst/>
                          <a:sym typeface="+mn-ea"/>
                        </a:rPr>
                        <a:t>YES(550W max)</a:t>
                      </a:r>
                      <a:endParaRPr lang="en-US" altLang="zh-CN" sz="100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 smtClean="0">
                          <a:ln>
                            <a:noFill/>
                          </a:ln>
                          <a:effectLst/>
                        </a:rPr>
                        <a:t>YES(550W max)</a:t>
                      </a:r>
                      <a:endParaRPr lang="en-US" altLang="zh-CN" sz="100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 smtClean="0">
                          <a:ln>
                            <a:noFill/>
                          </a:ln>
                          <a:effectLst/>
                        </a:rPr>
                        <a:t>YES(550W max)</a:t>
                      </a:r>
                      <a:endParaRPr lang="en-US" altLang="zh-CN" sz="100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/>
                </a:tc>
              </a:tr>
              <a:tr h="324485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algn="l" defTabSz="914400" rtl="0" eaLnBrk="1" latinLnBrk="0" hangingPunct="1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Working Temperature</a:t>
                      </a:r>
                      <a:r>
                        <a:rPr kumimoji="0" lang="zh-CN" alt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（ ℃） </a:t>
                      </a:r>
                      <a:endParaRPr kumimoji="0" lang="zh-CN" altLang="en-US" sz="1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L="12407" marR="12407" marT="0" marB="0" anchor="ctr" horzOverflow="overflow"/>
                </a:tc>
                <a:tc gridSpan="6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/>
                        <a:t>-10~60</a:t>
                      </a:r>
                      <a:endParaRPr lang="en-US" altLang="zh-CN" sz="100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85115">
                <a:tc>
                  <a:txBody>
                    <a:bodyPr/>
                    <a:p>
                      <a:pPr marL="0" marR="0" lvl="0" algn="l" defTabSz="914400" rtl="0" eaLnBrk="1" latinLnBrk="0" hangingPunct="1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Working humidity(%)</a:t>
                      </a:r>
                      <a:endParaRPr kumimoji="0" lang="en-US" altLang="en-US" sz="1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L="12407" marR="12407" marT="0" marB="0" anchor="ctr" horzOverflow="overflow"/>
                </a:tc>
                <a:tc gridSpan="6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 smtClean="0">
                          <a:ln>
                            <a:noFill/>
                          </a:ln>
                          <a:effectLst/>
                        </a:rPr>
                        <a:t>30%~85%</a:t>
                      </a:r>
                      <a:endParaRPr lang="en-US" altLang="zh-CN" sz="100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/>
                </a:tc>
                <a:tc hMerge="1">
                  <a:tcPr marL="12407" marR="12407" marT="0" marB="0" anchor="ctr" horzOverflow="overflow"/>
                </a:tc>
                <a:tc hMerge="1">
                  <a:tcPr/>
                </a:tc>
                <a:tc hMerge="1">
                  <a:tcPr marL="12407" marR="12407" marT="0" marB="0" anchor="ctr" horzOverflow="overflow"/>
                </a:tc>
                <a:tc hMerge="1">
                  <a:tcPr/>
                </a:tc>
                <a:tc hMerge="1">
                  <a:tcPr marL="12407" marR="12407" marT="0" marB="0" anchor="ctr" horzOverflow="overflow"/>
                </a:tc>
              </a:tr>
              <a:tr h="285115">
                <a:tc>
                  <a:txBody>
                    <a:bodyPr/>
                    <a:p>
                      <a:pPr marL="0" marR="0" lvl="0" algn="l" defTabSz="914400" rtl="0" eaLnBrk="1" latinLnBrk="0" hangingPunct="1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IP level(F/R)</a:t>
                      </a:r>
                      <a:endParaRPr kumimoji="0" lang="en-US" altLang="en-US" sz="1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L="12407" marR="12407" marT="0" marB="0" anchor="ctr" horzOverflow="overflow"/>
                </a:tc>
                <a:tc gridSpan="6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 smtClean="0">
                          <a:ln>
                            <a:noFill/>
                          </a:ln>
                          <a:effectLst/>
                        </a:rPr>
                        <a:t>IP65/IP54</a:t>
                      </a:r>
                      <a:endParaRPr lang="en-US" altLang="zh-CN" sz="100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/>
                </a:tc>
                <a:tc hMerge="1">
                  <a:tcPr marL="12407" marR="12407" marT="0" marB="0" anchor="ctr" horzOverflow="overflow"/>
                </a:tc>
                <a:tc hMerge="1">
                  <a:tcPr/>
                </a:tc>
                <a:tc hMerge="1">
                  <a:tcPr marL="12407" marR="12407" marT="0" marB="0" anchor="ctr" horzOverflow="overflow"/>
                </a:tc>
                <a:tc hMerge="1">
                  <a:tcPr/>
                </a:tc>
                <a:tc hMerge="1">
                  <a:tcPr marL="12407" marR="12407" marT="0" marB="0" anchor="ctr" horzOverflow="overflow"/>
                </a:tc>
              </a:tr>
              <a:tr h="37338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algn="l" defTabSz="914400" rtl="0" eaLnBrk="1" latinLnBrk="0" hangingPunct="1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Service method</a:t>
                      </a:r>
                      <a:endParaRPr kumimoji="0" lang="en-US" sz="1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L="12407" marR="12407" marT="0" marB="0" anchor="ctr" horzOverflow="overflow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 smtClean="0">
                          <a:ln>
                            <a:noFill/>
                          </a:ln>
                          <a:effectLst/>
                        </a:rPr>
                        <a:t>Front</a:t>
                      </a:r>
                      <a:endParaRPr lang="en-US" altLang="zh-CN" sz="100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 smtClean="0">
                          <a:ln>
                            <a:noFill/>
                          </a:ln>
                          <a:effectLst/>
                        </a:rPr>
                        <a:t>Front</a:t>
                      </a:r>
                      <a:endParaRPr lang="en-US" altLang="zh-CN" sz="100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 smtClean="0">
                          <a:ln>
                            <a:noFill/>
                          </a:ln>
                          <a:effectLst/>
                          <a:sym typeface="+mn-ea"/>
                        </a:rPr>
                        <a:t>Front</a:t>
                      </a:r>
                      <a:endParaRPr lang="en-US" altLang="zh-CN" sz="100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algn="ctr">
                        <a:buNone/>
                      </a:pPr>
                      <a:endParaRPr lang="en-US" altLang="zh-CN" sz="100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1000" dirty="0" smtClean="0">
                          <a:ln>
                            <a:noFill/>
                          </a:ln>
                          <a:effectLst/>
                        </a:rPr>
                        <a:t>Front</a:t>
                      </a:r>
                      <a:endParaRPr lang="en-US" altLang="zh-CN" sz="100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1000" dirty="0" smtClean="0">
                          <a:ln>
                            <a:noFill/>
                          </a:ln>
                          <a:effectLst/>
                        </a:rPr>
                        <a:t>Front</a:t>
                      </a:r>
                      <a:endParaRPr lang="en-US" altLang="zh-CN" sz="100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1000" dirty="0" smtClean="0">
                          <a:ln>
                            <a:noFill/>
                          </a:ln>
                          <a:effectLst/>
                        </a:rPr>
                        <a:t>Front</a:t>
                      </a:r>
                      <a:endParaRPr lang="en-US" altLang="zh-CN" sz="100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TABLE_BEAUTIFY" val="smartTable{e99c3e36-dfed-4e71-b7e9-6dc28c7715d0}"/>
  <p:tag name="TABLE_ENDDRAG_ORIGIN_RECT" val="584*563"/>
  <p:tag name="TABLE_ENDDRAG_RECT" val="12*100*585*563"/>
</p:tagLst>
</file>

<file path=ppt/tags/tag2.xml><?xml version="1.0" encoding="utf-8"?>
<p:tagLst xmlns:p="http://schemas.openxmlformats.org/presentationml/2006/main">
  <p:tag name="COMMONDATA" val="eyJoZGlkIjoiNjk5MDJmODNiYmQ4MzljZTJmODIyMDc5NDgzZGRkMDA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1965</Words>
  <Application>WPS 演示</Application>
  <PresentationFormat>自定义</PresentationFormat>
  <Paragraphs>351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6" baseType="lpstr">
      <vt:lpstr>Arial</vt:lpstr>
      <vt:lpstr>宋体</vt:lpstr>
      <vt:lpstr>Wingdings</vt:lpstr>
      <vt:lpstr>Kozuka Gothic Pr6N H</vt:lpstr>
      <vt:lpstr>MS UI Gothic</vt:lpstr>
      <vt:lpstr>Arial</vt:lpstr>
      <vt:lpstr>WenQuanYi Micro Hei</vt:lpstr>
      <vt:lpstr>Arial Black</vt:lpstr>
      <vt:lpstr>Adobe Gothic Std B</vt:lpstr>
      <vt:lpstr>Calibri</vt:lpstr>
      <vt:lpstr>Segoe Print</vt:lpstr>
      <vt:lpstr>微软雅黑</vt:lpstr>
      <vt:lpstr>Arial Unicode MS</vt:lpstr>
      <vt:lpstr>Office Theme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LED Display Product Brochure-产品单页20190628</dc:title>
  <dc:creator>hua jin</dc:creator>
  <cp:lastModifiedBy>9C</cp:lastModifiedBy>
  <cp:revision>38</cp:revision>
  <dcterms:created xsi:type="dcterms:W3CDTF">2020-06-04T13:11:00Z</dcterms:created>
  <dcterms:modified xsi:type="dcterms:W3CDTF">2022-06-10T06:32:19Z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2019-07-09T16:00:00Z</vt:filetime>
  </property>
  <property fmtid="{D5CDD505-2E9C-101B-9397-08002B2CF9AE}" pid="3" name="Creator">
    <vt:lpwstr>Adobe Illustrator CC 22.1 (Windows)</vt:lpwstr>
  </property>
  <property fmtid="{D5CDD505-2E9C-101B-9397-08002B2CF9AE}" pid="4" name="LastSaved">
    <vt:filetime>2020-06-05T16:00:00Z</vt:filetime>
  </property>
  <property fmtid="{D5CDD505-2E9C-101B-9397-08002B2CF9AE}" pid="5" name="KSOProductBuildVer">
    <vt:lpwstr>2052-11.1.0.10132</vt:lpwstr>
  </property>
  <property fmtid="{D5CDD505-2E9C-101B-9397-08002B2CF9AE}" pid="6" name="ICV">
    <vt:lpwstr>822656F7C13B4ACE956D43B46BE94731</vt:lpwstr>
  </property>
</Properties>
</file>