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7772400" cy="10477500"/>
  <p:notesSz cx="7772400" cy="104775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0B8"/>
    <a:srgbClr val="0443CE"/>
    <a:srgbClr val="1289F6"/>
    <a:srgbClr val="0C136A"/>
    <a:srgbClr val="E6E7E8"/>
    <a:srgbClr val="E6E6E6"/>
    <a:srgbClr val="0764B9"/>
    <a:srgbClr val="18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2" autoAdjust="0"/>
    <p:restoredTop sz="94663" autoAdjust="0"/>
  </p:normalViewPr>
  <p:slideViewPr>
    <p:cSldViewPr>
      <p:cViewPr>
        <p:scale>
          <a:sx n="90" d="100"/>
          <a:sy n="90" d="100"/>
        </p:scale>
        <p:origin x="1476" y="-1650"/>
      </p:cViewPr>
      <p:guideLst>
        <p:guide orient="horz" pos="2868"/>
        <p:guide pos="2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248025"/>
            <a:ext cx="661193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867400"/>
            <a:ext cx="544512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19100"/>
            <a:ext cx="70008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09825"/>
            <a:ext cx="700087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744075"/>
            <a:ext cx="2489200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4909239" y="2543987"/>
            <a:ext cx="2574892" cy="436086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3632" y="2344623"/>
            <a:ext cx="4568825" cy="4568825"/>
            <a:chOff x="3632" y="2344623"/>
            <a:chExt cx="4568825" cy="4568825"/>
          </a:xfrm>
        </p:grpSpPr>
        <p:sp>
          <p:nvSpPr>
            <p:cNvPr id="4" name="object 4"/>
            <p:cNvSpPr/>
            <p:nvPr/>
          </p:nvSpPr>
          <p:spPr>
            <a:xfrm>
              <a:off x="3632" y="2344623"/>
              <a:ext cx="4568697" cy="456871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6922" y="2769311"/>
              <a:ext cx="3805554" cy="0"/>
            </a:xfrm>
            <a:custGeom>
              <a:avLst/>
              <a:gdLst/>
              <a:ahLst/>
              <a:cxnLst/>
              <a:rect l="l" t="t" r="r" b="b"/>
              <a:pathLst>
                <a:path w="3805554">
                  <a:moveTo>
                    <a:pt x="0" y="0"/>
                  </a:moveTo>
                  <a:lnTo>
                    <a:pt x="3805402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29798" y="275737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29" y="0"/>
                  </a:moveTo>
                  <a:lnTo>
                    <a:pt x="5334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4" y="23875"/>
                  </a:lnTo>
                  <a:lnTo>
                    <a:pt x="18529" y="23875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28823" y="1138504"/>
            <a:ext cx="27597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LSOS8  LSOS10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387" y="1425803"/>
            <a:ext cx="7115809" cy="0"/>
          </a:xfrm>
          <a:custGeom>
            <a:avLst/>
            <a:gdLst/>
            <a:ahLst/>
            <a:cxnLst/>
            <a:rect l="l" t="t" r="r" b="b"/>
            <a:pathLst>
              <a:path w="7115809">
                <a:moveTo>
                  <a:pt x="0" y="0"/>
                </a:moveTo>
                <a:lnTo>
                  <a:pt x="7115352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36918" y="2552471"/>
            <a:ext cx="902969" cy="2139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sz="1000" spc="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FEATURES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3325" y="7411402"/>
            <a:ext cx="7096759" cy="24130"/>
            <a:chOff x="333325" y="7411402"/>
            <a:chExt cx="7096759" cy="24130"/>
          </a:xfrm>
        </p:grpSpPr>
        <p:sp>
          <p:nvSpPr>
            <p:cNvPr id="23" name="object 23"/>
            <p:cNvSpPr/>
            <p:nvPr/>
          </p:nvSpPr>
          <p:spPr>
            <a:xfrm>
              <a:off x="333325" y="7423340"/>
              <a:ext cx="7085330" cy="0"/>
            </a:xfrm>
            <a:custGeom>
              <a:avLst/>
              <a:gdLst/>
              <a:ahLst/>
              <a:cxnLst/>
              <a:rect l="l" t="t" r="r" b="b"/>
              <a:pathLst>
                <a:path w="7085330">
                  <a:moveTo>
                    <a:pt x="0" y="0"/>
                  </a:moveTo>
                  <a:lnTo>
                    <a:pt x="7085076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05865" y="741140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33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3" y="23876"/>
                  </a:lnTo>
                  <a:lnTo>
                    <a:pt x="18529" y="23876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3324" y="7206513"/>
            <a:ext cx="1451726" cy="1788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lang="en-US" sz="1000" spc="6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CABINET DESIGN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0542" y="467092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85754" y="4647370"/>
            <a:ext cx="4010046" cy="149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6000"/>
              </a:lnSpc>
              <a:spcBef>
                <a:spcPts val="100"/>
              </a:spcBef>
            </a:pPr>
            <a:r>
              <a:rPr lang="en-US" altLang="zh-CN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contrast ratio, High </a:t>
            </a:r>
            <a:r>
              <a:rPr lang="en-US" altLang="zh-CN" sz="6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 rate, no </a:t>
            </a:r>
            <a:r>
              <a:rPr lang="en-US" altLang="zh-CN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ghosting</a:t>
            </a:r>
            <a:endParaRPr lang="en-US" sz="600" spc="120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altLang="zh-CN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resistance &lt;60</a:t>
            </a:r>
            <a:r>
              <a:rPr lang="zh-CN" alt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 </a:t>
            </a:r>
            <a:r>
              <a:rPr lang="en-US" altLang="zh-CN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Anti-corrosion cushion rubber on </a:t>
            </a: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endParaRPr lang="en-US" sz="600" spc="120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cushion rubber &amp; soft mask protects players &amp; LED lamps </a:t>
            </a: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alignment no gaps with fast </a:t>
            </a: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</a:t>
            </a:r>
            <a:endParaRPr lang="en-US" sz="600" spc="120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mechanical system for exit </a:t>
            </a: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passageway</a:t>
            </a:r>
            <a:endParaRPr lang="en-US" sz="600" spc="120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6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viewing angle</a:t>
            </a:r>
            <a:endParaRPr lang="en-US" sz="6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750" spc="120" dirty="0">
              <a:solidFill>
                <a:srgbClr val="4C4D4F"/>
              </a:solidFill>
              <a:latin typeface="WenQuanYi Micro Hei"/>
              <a:cs typeface="WenQuanYi Micro Hei"/>
            </a:endParaRPr>
          </a:p>
          <a:p>
            <a:pPr marL="12700" marR="5080">
              <a:lnSpc>
                <a:spcPct val="106000"/>
              </a:lnSpc>
            </a:pPr>
            <a:endParaRPr sz="600" dirty="0">
              <a:latin typeface="WenQuanYi Micro Hei"/>
              <a:cs typeface="WenQuanYi Micro 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2385" y="2517406"/>
            <a:ext cx="2532380" cy="0"/>
          </a:xfrm>
          <a:custGeom>
            <a:avLst/>
            <a:gdLst/>
            <a:ahLst/>
            <a:cxnLst/>
            <a:rect l="l" t="t" r="r" b="b"/>
            <a:pathLst>
              <a:path w="2532379">
                <a:moveTo>
                  <a:pt x="0" y="0"/>
                </a:moveTo>
                <a:lnTo>
                  <a:pt x="2532075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19422" y="1782240"/>
            <a:ext cx="7115809" cy="15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en-US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LSOS </a:t>
            </a:r>
            <a:r>
              <a:rPr lang="en-US" altLang="zh-CN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series LED panels are designed for sport events </a:t>
            </a:r>
            <a:endParaRPr sz="8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1434" y="647640"/>
            <a:ext cx="6189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LSOS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SERIES LED PANEL</a:t>
            </a:r>
            <a:endParaRPr lang="en-US" altLang="zh-CN" sz="2000" b="1" dirty="0">
              <a:gradFill flip="none" rotWithShape="1"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0" y="53555"/>
            <a:ext cx="2785731" cy="585590"/>
          </a:xfrm>
          <a:prstGeom prst="rect">
            <a:avLst/>
          </a:prstGeom>
        </p:spPr>
      </p:pic>
      <p:sp>
        <p:nvSpPr>
          <p:cNvPr id="68" name="object 7"/>
          <p:cNvSpPr txBox="1"/>
          <p:nvPr/>
        </p:nvSpPr>
        <p:spPr>
          <a:xfrm>
            <a:off x="2629932" y="10288010"/>
            <a:ext cx="275971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www.leyard-linso.com</a:t>
            </a:r>
            <a:endParaRPr sz="8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5754" y="4147220"/>
            <a:ext cx="1023235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960mm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442353" y="4156038"/>
            <a:ext cx="2053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cabinet with rotating system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26197" y="9239761"/>
            <a:ext cx="206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protect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 from striking by ball or player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809531" y="2266988"/>
            <a:ext cx="13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443CE"/>
                </a:solidFill>
              </a:rPr>
              <a:t>PRODUCT IMAGE</a:t>
            </a:r>
            <a:endParaRPr lang="zh-CN" altLang="en-US" sz="1200" b="1" dirty="0">
              <a:solidFill>
                <a:srgbClr val="0443C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3158" y="1443886"/>
            <a:ext cx="572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443CE"/>
                </a:solidFill>
              </a:rPr>
              <a:t>DESIGNED FOR </a:t>
            </a:r>
            <a:r>
              <a:rPr lang="en-US" altLang="zh-CN" sz="1200" dirty="0" smtClean="0">
                <a:solidFill>
                  <a:srgbClr val="0443CE"/>
                </a:solidFill>
              </a:rPr>
              <a:t>STADIUM</a:t>
            </a:r>
            <a:endParaRPr lang="zh-CN" altLang="en-US" sz="1200" dirty="0">
              <a:solidFill>
                <a:srgbClr val="0443CE"/>
              </a:solidFill>
            </a:endParaRPr>
          </a:p>
        </p:txBody>
      </p:sp>
      <p:sp>
        <p:nvSpPr>
          <p:cNvPr id="42" name="object 28"/>
          <p:cNvSpPr/>
          <p:nvPr/>
        </p:nvSpPr>
        <p:spPr>
          <a:xfrm>
            <a:off x="336628" y="486381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8"/>
          <p:cNvSpPr/>
          <p:nvPr/>
        </p:nvSpPr>
        <p:spPr>
          <a:xfrm>
            <a:off x="336628" y="50519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8"/>
          <p:cNvSpPr/>
          <p:nvPr/>
        </p:nvSpPr>
        <p:spPr>
          <a:xfrm>
            <a:off x="340671" y="52646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8"/>
          <p:cNvSpPr/>
          <p:nvPr/>
        </p:nvSpPr>
        <p:spPr>
          <a:xfrm>
            <a:off x="344173" y="564345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8"/>
          <p:cNvSpPr/>
          <p:nvPr/>
        </p:nvSpPr>
        <p:spPr>
          <a:xfrm>
            <a:off x="347167" y="583107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28"/>
          <p:cNvSpPr/>
          <p:nvPr/>
        </p:nvSpPr>
        <p:spPr>
          <a:xfrm>
            <a:off x="340671" y="544984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0" name="图片 4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80" y="2639515"/>
            <a:ext cx="1823547" cy="1367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3" y="2807244"/>
            <a:ext cx="1180671" cy="12471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9576" r="28118" b="17728"/>
          <a:stretch>
            <a:fillRect/>
          </a:stretch>
        </p:blipFill>
        <p:spPr>
          <a:xfrm>
            <a:off x="5343150" y="2496828"/>
            <a:ext cx="1513527" cy="20711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939" r="11483"/>
          <a:stretch>
            <a:fillRect/>
          </a:stretch>
        </p:blipFill>
        <p:spPr>
          <a:xfrm>
            <a:off x="5181599" y="4552950"/>
            <a:ext cx="2133601" cy="2246628"/>
          </a:xfrm>
          <a:prstGeom prst="rect">
            <a:avLst/>
          </a:prstGeom>
        </p:spPr>
      </p:pic>
      <p:pic>
        <p:nvPicPr>
          <p:cNvPr id="52" name="图片 51" descr="20170619100746746"/>
          <p:cNvPicPr>
            <a:picLocks noChangeAspect="1"/>
          </p:cNvPicPr>
          <p:nvPr/>
        </p:nvPicPr>
        <p:blipFill rotWithShape="1">
          <a:blip r:embed="rId7"/>
          <a:srcRect l="5319"/>
          <a:stretch>
            <a:fillRect/>
          </a:stretch>
        </p:blipFill>
        <p:spPr>
          <a:xfrm>
            <a:off x="211434" y="7571610"/>
            <a:ext cx="2712975" cy="1596036"/>
          </a:xfrm>
          <a:prstGeom prst="rect">
            <a:avLst/>
          </a:prstGeom>
        </p:spPr>
      </p:pic>
      <p:pic>
        <p:nvPicPr>
          <p:cNvPr id="53" name="图片 52" descr="Details of cabine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783" y="7531489"/>
            <a:ext cx="3493417" cy="183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5" y="54072"/>
            <a:ext cx="2785731" cy="585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6525" y="807085"/>
            <a:ext cx="6344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gradFill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lin ang="0" scaled="0"/>
                </a:gradFill>
                <a:latin typeface="Arial Black" panose="020B0A04020102020204" pitchFamily="34" charset="0"/>
                <a:ea typeface="Adobe Gothic Std B" panose="020B0800000000000000" pitchFamily="34" charset="-128"/>
              </a:rPr>
              <a:t>TECHNICAL PARAMETERS</a:t>
            </a:r>
            <a:endParaRPr lang="en-US" altLang="zh-CN" sz="2000" dirty="0">
              <a:gradFill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lin ang="0" scaled="0"/>
              </a:gra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9" y="9070907"/>
            <a:ext cx="1017950" cy="1017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4384" y="8822739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rgbClr val="221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Above data is subject to change without previous notice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2725" y="1374140"/>
          <a:ext cx="7327900" cy="74872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2930"/>
                <a:gridCol w="2698750"/>
                <a:gridCol w="2776220"/>
              </a:tblGrid>
              <a:tr h="31623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 dirty="0"/>
                        <a:t>Parameter</a:t>
                      </a:r>
                      <a:endParaRPr lang="en-US" altLang="en-US" sz="9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LSOS8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LSOS10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>
                    <a:solidFill>
                      <a:srgbClr val="0443CE"/>
                    </a:solidFill>
                  </a:tcPr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Pixel Configuration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SMD 3 in 1 LED 3535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SMD 3 in 1 LED3535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Pixel Pitch（mm）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7241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Module size(mm) </a:t>
                      </a:r>
                      <a:r>
                        <a:rPr lang="en-US" sz="900">
                          <a:sym typeface="+mn-ea"/>
                        </a:rPr>
                        <a:t>（W×H×D）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320x160 x18mm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320x160 x18mm</a:t>
                      </a:r>
                      <a:endParaRPr lang="en-US" sz="90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Module resolution（W×H）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40 X 20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32 X 16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384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Cabinet Size（mm）（W×H×D）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960 X 960 X 100</a:t>
                      </a:r>
                      <a:endParaRPr lang="en-US" altLang="zh-CN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楷体 Std R" panose="02020400000000000000" pitchFamily="18" charset="-122"/>
                        <a:ea typeface="Adobe 楷体 Std R" panose="02020400000000000000" pitchFamily="18" charset="-122"/>
                        <a:cs typeface="Heiti SC Light"/>
                        <a:sym typeface="+mn-e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960 X 960 X 100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Cabinet resolution（W×H）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120 X 120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96 X 96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511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Cabinet area（m</a:t>
                      </a:r>
                      <a:r>
                        <a:rPr lang="en-US" sz="900" baseline="30000"/>
                        <a:t>2</a:t>
                      </a:r>
                      <a:r>
                        <a:rPr lang="en-US" sz="900"/>
                        <a:t>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0.9216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0.9216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Weight（kg/sqm）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45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45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384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Processing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16 bit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16 bit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511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 dirty="0"/>
                        <a:t>Drive method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 dirty="0"/>
                        <a:t>1/4  scan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1/2 scan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321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White Balance Brightness (nits)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≥5000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≥5000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0800" marR="50800" marT="50800" marB="50800" anchor="ctr"/>
                </a:tc>
              </a:tr>
              <a:tr h="44831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Viewing Angle（Horizontal/Vertical °）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140/120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140/120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28384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Contrast Ratio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4000:1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4000:1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3168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Max Power Consumption（W/m</a:t>
                      </a:r>
                      <a:r>
                        <a:rPr lang="en-US" sz="900" baseline="30000"/>
                        <a:t>2</a:t>
                      </a:r>
                      <a:r>
                        <a:rPr lang="en-US" sz="900"/>
                        <a:t>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800W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800W</a:t>
                      </a:r>
                      <a:endParaRPr lang="en-US" sz="90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Avg Power Consumption（W/m</a:t>
                      </a:r>
                      <a:r>
                        <a:rPr lang="en-US" sz="900" baseline="30000"/>
                        <a:t>2</a:t>
                      </a:r>
                      <a:r>
                        <a:rPr lang="en-US" sz="900"/>
                        <a:t>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260W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/>
                        <a:t>260W</a:t>
                      </a:r>
                      <a:endParaRPr lang="en-US" sz="90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Power Supply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AC220~240V/AC100-120V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AC220~240V/AC100-120V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28384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Refresh Rate（Hz）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&gt;3840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&gt;3840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2844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Lifetime （hrs）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100,000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100,000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 anchor="ctr"/>
                </a:tc>
              </a:tr>
              <a:tr h="44704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/>
                        <a:t>Operation Temperature Range（℃）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-20 -- 60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-20 -- 60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28575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900" dirty="0"/>
                        <a:t>Operation Humidity </a:t>
                      </a:r>
                      <a:r>
                        <a:rPr lang="en-US" sz="900" dirty="0" err="1"/>
                        <a:t>Range（RH</a:t>
                      </a:r>
                      <a:r>
                        <a:rPr lang="en-US" sz="900" dirty="0"/>
                        <a:t>）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/>
                        <a:t>10 -- 90%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900" dirty="0"/>
                        <a:t>10 -- 90% 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2844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 b="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Service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R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 b="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R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 b="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Emergency design with rotating system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Optional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  <a:sym typeface="+mn-ea"/>
                        </a:rPr>
                        <a:t>Optional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900" b="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CE Certificate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Optional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00">
                          <a:solidFill>
                            <a:srgbClr val="0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  <a:sym typeface="+mn-ea"/>
                        </a:rPr>
                        <a:t>Optional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4" name="object 10"/>
          <p:cNvSpPr txBox="1"/>
          <p:nvPr/>
        </p:nvSpPr>
        <p:spPr>
          <a:xfrm>
            <a:off x="1219200" y="9082545"/>
            <a:ext cx="4861561" cy="9779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1200" spc="13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Linso</a:t>
            </a:r>
            <a:r>
              <a:rPr lang="en-US" sz="1200" spc="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&amp; Technology (Shanghai) Co., Ltd </a:t>
            </a:r>
            <a:endParaRPr lang="en-US" sz="1200" spc="1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ADD:NO1259,Jiamei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Road,Nanxiang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Town,Jiading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District,Shanghai,201802,China.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Tel:+86-21-69927037   Fax: +86-21-69927035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Email:sale@linso.com.cn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Website:www.leyard-linso.com</a:t>
            </a:r>
            <a:endParaRPr lang="en-US" sz="800" spc="6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{18668866-c7ac-400b-adaf-c38cf4c10c80}"/>
  <p:tag name="TABLE_ENDDRAG_ORIGIN_RECT" val="577*559"/>
  <p:tag name="TABLE_ENDDRAG_RECT" val="16*108*577*559"/>
</p:tagLst>
</file>

<file path=ppt/tags/tag2.xml><?xml version="1.0" encoding="utf-8"?>
<p:tagLst xmlns:p="http://schemas.openxmlformats.org/presentationml/2006/main">
  <p:tag name="COMMONDATA" val="eyJoZGlkIjoiNjk5MDJmODNiYmQ4MzljZTJmODIyMDc5NDgzZGRkM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WPS 演示</Application>
  <PresentationFormat>自定义</PresentationFormat>
  <Paragraphs>194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8" baseType="lpstr">
      <vt:lpstr>Arial</vt:lpstr>
      <vt:lpstr>宋体</vt:lpstr>
      <vt:lpstr>Wingdings</vt:lpstr>
      <vt:lpstr>Kozuka Gothic Pr6N H</vt:lpstr>
      <vt:lpstr>MS UI Gothic</vt:lpstr>
      <vt:lpstr>Arial</vt:lpstr>
      <vt:lpstr>WenQuanYi Micro Hei</vt:lpstr>
      <vt:lpstr>Arial Black</vt:lpstr>
      <vt:lpstr>Adobe Gothic Std B</vt:lpstr>
      <vt:lpstr>Calibri</vt:lpstr>
      <vt:lpstr>Adobe 楷体 Std R</vt:lpstr>
      <vt:lpstr>Heiti SC Light</vt:lpstr>
      <vt:lpstr>Segoe Print</vt:lpstr>
      <vt:lpstr>微软雅黑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Display Product Brochure-产品单页20190628</dc:title>
  <dc:creator>hua jin</dc:creator>
  <cp:lastModifiedBy>9C</cp:lastModifiedBy>
  <cp:revision>34</cp:revision>
  <dcterms:created xsi:type="dcterms:W3CDTF">2020-06-04T13:11:00Z</dcterms:created>
  <dcterms:modified xsi:type="dcterms:W3CDTF">2022-06-10T06:35:09Z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2019-07-09T08:00:00Z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2020-06-05T08:00:00Z</vt:filetime>
  </property>
  <property fmtid="{D5CDD505-2E9C-101B-9397-08002B2CF9AE}" pid="5" name="KSOProductBuildVer">
    <vt:lpwstr>2052-11.1.0.10132</vt:lpwstr>
  </property>
  <property fmtid="{D5CDD505-2E9C-101B-9397-08002B2CF9AE}" pid="6" name="ICV">
    <vt:lpwstr>19E4418BB0434270B49414199FF0C681</vt:lpwstr>
  </property>
</Properties>
</file>