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56" r:id="rId3"/>
    <p:sldId id="258" r:id="rId4"/>
    <p:sldId id="257" r:id="rId6"/>
  </p:sldIdLst>
  <p:sldSz cx="7772400" cy="10477500"/>
  <p:notesSz cx="7772400" cy="104775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289F6"/>
    <a:srgbClr val="1A40B8"/>
    <a:srgbClr val="0443CE"/>
    <a:srgbClr val="0C136A"/>
    <a:srgbClr val="E6E7E8"/>
    <a:srgbClr val="E6E6E6"/>
    <a:srgbClr val="0764B9"/>
    <a:srgbClr val="189E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572" autoAdjust="0"/>
    <p:restoredTop sz="94663" autoAdjust="0"/>
  </p:normalViewPr>
  <p:slideViewPr>
    <p:cSldViewPr>
      <p:cViewPr>
        <p:scale>
          <a:sx n="80" d="100"/>
          <a:sy n="80" d="100"/>
        </p:scale>
        <p:origin x="1728" y="-1380"/>
      </p:cViewPr>
      <p:guideLst>
        <p:guide orient="horz" pos="2870"/>
        <p:guide pos="219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040" cy="52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402561" y="0"/>
            <a:ext cx="3368040" cy="5256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42950" y="1309688"/>
            <a:ext cx="6286500" cy="3536156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77240" y="5042297"/>
            <a:ext cx="6217920" cy="41255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951807"/>
            <a:ext cx="3368040" cy="52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402561" y="9951807"/>
            <a:ext cx="3368040" cy="52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83406" y="3248025"/>
            <a:ext cx="6611937" cy="2200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66812" y="5867400"/>
            <a:ext cx="5445125" cy="26193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88937" y="2409825"/>
            <a:ext cx="3383756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006056" y="2409825"/>
            <a:ext cx="3383756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88937" y="419100"/>
            <a:ext cx="7000875" cy="1676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88937" y="2409825"/>
            <a:ext cx="7000875" cy="6915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644775" y="9744075"/>
            <a:ext cx="2489200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88937" y="9744075"/>
            <a:ext cx="1789112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600700" y="9744075"/>
            <a:ext cx="1789112" cy="523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8.pn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7.jpeg"/><Relationship Id="rId2" Type="http://schemas.openxmlformats.org/officeDocument/2006/relationships/image" Target="../media/image9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5.xml"/><Relationship Id="rId3" Type="http://schemas.openxmlformats.org/officeDocument/2006/relationships/tags" Target="../tags/tag1.xml"/><Relationship Id="rId2" Type="http://schemas.openxmlformats.org/officeDocument/2006/relationships/image" Target="../media/image10.jpeg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6" t="8198" r="18890" b="6876"/>
          <a:stretch>
            <a:fillRect/>
          </a:stretch>
        </p:blipFill>
        <p:spPr>
          <a:xfrm>
            <a:off x="381747" y="7745991"/>
            <a:ext cx="1896485" cy="1876672"/>
          </a:xfrm>
          <a:prstGeom prst="rect">
            <a:avLst/>
          </a:prstGeom>
        </p:spPr>
      </p:pic>
      <p:sp>
        <p:nvSpPr>
          <p:cNvPr id="91" name="矩形 90"/>
          <p:cNvSpPr/>
          <p:nvPr/>
        </p:nvSpPr>
        <p:spPr>
          <a:xfrm>
            <a:off x="4909239" y="2543987"/>
            <a:ext cx="2574892" cy="4360862"/>
          </a:xfrm>
          <a:prstGeom prst="rect">
            <a:avLst/>
          </a:prstGeom>
          <a:solidFill>
            <a:srgbClr val="E6E7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object 3"/>
          <p:cNvGrpSpPr/>
          <p:nvPr/>
        </p:nvGrpSpPr>
        <p:grpSpPr>
          <a:xfrm>
            <a:off x="3632" y="2344623"/>
            <a:ext cx="4568825" cy="4568825"/>
            <a:chOff x="3632" y="2344623"/>
            <a:chExt cx="4568825" cy="4568825"/>
          </a:xfrm>
        </p:grpSpPr>
        <p:sp>
          <p:nvSpPr>
            <p:cNvPr id="4" name="object 4"/>
            <p:cNvSpPr/>
            <p:nvPr/>
          </p:nvSpPr>
          <p:spPr>
            <a:xfrm>
              <a:off x="3632" y="2344623"/>
              <a:ext cx="4568697" cy="456871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336922" y="2769311"/>
              <a:ext cx="3805554" cy="0"/>
            </a:xfrm>
            <a:custGeom>
              <a:avLst/>
              <a:gdLst/>
              <a:ahLst/>
              <a:cxnLst/>
              <a:rect l="l" t="t" r="r" b="b"/>
              <a:pathLst>
                <a:path w="3805554">
                  <a:moveTo>
                    <a:pt x="0" y="0"/>
                  </a:moveTo>
                  <a:lnTo>
                    <a:pt x="3805402" y="0"/>
                  </a:lnTo>
                </a:path>
              </a:pathLst>
            </a:custGeom>
            <a:ln w="6350">
              <a:solidFill>
                <a:srgbClr val="1B75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129798" y="2757373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30">
                  <a:moveTo>
                    <a:pt x="18529" y="0"/>
                  </a:moveTo>
                  <a:lnTo>
                    <a:pt x="5334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334" y="23875"/>
                  </a:lnTo>
                  <a:lnTo>
                    <a:pt x="18529" y="23875"/>
                  </a:lnTo>
                  <a:lnTo>
                    <a:pt x="23863" y="18529"/>
                  </a:lnTo>
                  <a:lnTo>
                    <a:pt x="23863" y="534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328930" y="1138555"/>
            <a:ext cx="623887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en-US" altLang="zh-CN" sz="10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Kozuka Gothic Pr6N H" panose="020B0800000000000000" pitchFamily="34" charset="-128"/>
              </a:rPr>
              <a:t>LSX1.28  LSX1.56  LSX1.66  LSX1.86  LSX2  LSX2.5 LSX3        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ea typeface="Kozuka Gothic Pr6N H" panose="020B0800000000000000" pitchFamily="34" charset="-128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14387" y="1425803"/>
            <a:ext cx="7115809" cy="0"/>
          </a:xfrm>
          <a:custGeom>
            <a:avLst/>
            <a:gdLst/>
            <a:ahLst/>
            <a:cxnLst/>
            <a:rect l="l" t="t" r="r" b="b"/>
            <a:pathLst>
              <a:path w="7115809">
                <a:moveTo>
                  <a:pt x="0" y="0"/>
                </a:moveTo>
                <a:lnTo>
                  <a:pt x="7115352" y="0"/>
                </a:lnTo>
              </a:path>
            </a:pathLst>
          </a:custGeom>
          <a:ln w="3175">
            <a:solidFill>
              <a:srgbClr val="4C4D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10254816"/>
            <a:ext cx="7775994" cy="221183"/>
          </a:xfrm>
          <a:prstGeom prst="rect">
            <a:avLst/>
          </a:prstGeom>
          <a:gradFill flip="none" rotWithShape="1">
            <a:gsLst>
              <a:gs pos="0">
                <a:srgbClr val="0C136A"/>
              </a:gs>
              <a:gs pos="52000">
                <a:srgbClr val="0443CE"/>
              </a:gs>
              <a:gs pos="100000">
                <a:srgbClr val="1289F6"/>
              </a:gs>
            </a:gsLst>
            <a:lin ang="0" scaled="0"/>
            <a:tileRect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21" name="object 21"/>
          <p:cNvSpPr txBox="1"/>
          <p:nvPr/>
        </p:nvSpPr>
        <p:spPr>
          <a:xfrm>
            <a:off x="336918" y="2552471"/>
            <a:ext cx="902969" cy="213995"/>
          </a:xfrm>
          <a:prstGeom prst="rect">
            <a:avLst/>
          </a:prstGeom>
          <a:solidFill>
            <a:srgbClr val="0443CE"/>
          </a:solidFill>
        </p:spPr>
        <p:txBody>
          <a:bodyPr vert="horz" wrap="square" lIns="0" tIns="247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95"/>
              </a:spcBef>
            </a:pPr>
            <a:r>
              <a:rPr sz="1000" spc="6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FEATURES</a:t>
            </a:r>
            <a:endParaRPr sz="1000" dirty="0">
              <a:latin typeface="Arial" panose="020B0604020202020204"/>
              <a:cs typeface="Arial" panose="020B0604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333325" y="7411402"/>
            <a:ext cx="7096759" cy="24130"/>
            <a:chOff x="333325" y="7411402"/>
            <a:chExt cx="7096759" cy="24130"/>
          </a:xfrm>
        </p:grpSpPr>
        <p:sp>
          <p:nvSpPr>
            <p:cNvPr id="23" name="object 23"/>
            <p:cNvSpPr/>
            <p:nvPr/>
          </p:nvSpPr>
          <p:spPr>
            <a:xfrm>
              <a:off x="333325" y="7423340"/>
              <a:ext cx="7085330" cy="0"/>
            </a:xfrm>
            <a:custGeom>
              <a:avLst/>
              <a:gdLst/>
              <a:ahLst/>
              <a:cxnLst/>
              <a:rect l="l" t="t" r="r" b="b"/>
              <a:pathLst>
                <a:path w="7085330">
                  <a:moveTo>
                    <a:pt x="0" y="0"/>
                  </a:moveTo>
                  <a:lnTo>
                    <a:pt x="7085076" y="0"/>
                  </a:lnTo>
                </a:path>
              </a:pathLst>
            </a:custGeom>
            <a:ln w="6350">
              <a:solidFill>
                <a:srgbClr val="1B75BC"/>
              </a:solidFill>
              <a:prstDash val="sysDash"/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7405865" y="7411402"/>
              <a:ext cx="24130" cy="24130"/>
            </a:xfrm>
            <a:custGeom>
              <a:avLst/>
              <a:gdLst/>
              <a:ahLst/>
              <a:cxnLst/>
              <a:rect l="l" t="t" r="r" b="b"/>
              <a:pathLst>
                <a:path w="24129" h="24129">
                  <a:moveTo>
                    <a:pt x="18529" y="0"/>
                  </a:moveTo>
                  <a:lnTo>
                    <a:pt x="5333" y="0"/>
                  </a:lnTo>
                  <a:lnTo>
                    <a:pt x="0" y="5346"/>
                  </a:lnTo>
                  <a:lnTo>
                    <a:pt x="0" y="18529"/>
                  </a:lnTo>
                  <a:lnTo>
                    <a:pt x="5333" y="23876"/>
                  </a:lnTo>
                  <a:lnTo>
                    <a:pt x="18529" y="23876"/>
                  </a:lnTo>
                  <a:lnTo>
                    <a:pt x="23863" y="18529"/>
                  </a:lnTo>
                  <a:lnTo>
                    <a:pt x="23863" y="5346"/>
                  </a:lnTo>
                  <a:close/>
                </a:path>
              </a:pathLst>
            </a:custGeom>
            <a:solidFill>
              <a:srgbClr val="1B75B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/>
          <p:cNvSpPr txBox="1"/>
          <p:nvPr/>
        </p:nvSpPr>
        <p:spPr>
          <a:xfrm>
            <a:off x="333324" y="7206513"/>
            <a:ext cx="1451726" cy="178895"/>
          </a:xfrm>
          <a:prstGeom prst="rect">
            <a:avLst/>
          </a:prstGeom>
          <a:solidFill>
            <a:srgbClr val="0443CE"/>
          </a:solidFill>
        </p:spPr>
        <p:txBody>
          <a:bodyPr vert="horz" wrap="square" lIns="0" tIns="24765" rIns="0" bIns="0" rtlCol="0">
            <a:spAutoFit/>
          </a:bodyPr>
          <a:lstStyle/>
          <a:p>
            <a:pPr marL="94615">
              <a:lnSpc>
                <a:spcPct val="100000"/>
              </a:lnSpc>
              <a:spcBef>
                <a:spcPts val="195"/>
              </a:spcBef>
            </a:pPr>
            <a:r>
              <a:rPr lang="en-US" sz="1000" spc="60" dirty="0" smtClean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STRUCTURE</a:t>
            </a:r>
            <a:endParaRPr sz="100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37164" y="4275895"/>
            <a:ext cx="4010046" cy="1799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1450" indent="-171450">
              <a:buFont typeface="Wingdings" panose="05000000000000000000" charset="0"/>
              <a:buChar char="l"/>
            </a:pPr>
            <a:r>
              <a:rPr lang="zh-CN" altLang="en-US" sz="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Black LED, high contrast ratio</a:t>
            </a:r>
            <a:r>
              <a:rPr lang="en-US" altLang="zh-CN" sz="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,High refresh rate, no ghosting</a:t>
            </a:r>
            <a:endParaRPr lang="en-US" altLang="zh-CN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71450" indent="-171450">
              <a:lnSpc>
                <a:spcPct val="100000"/>
              </a:lnSpc>
              <a:spcBef>
                <a:spcPts val="45"/>
              </a:spcBef>
              <a:buFont typeface="Wingdings" panose="05000000000000000000" charset="0"/>
              <a:buChar char="l"/>
            </a:pPr>
            <a:endParaRPr lang="en-US" altLang="zh-CN" sz="550" dirty="0">
              <a:solidFill>
                <a:schemeClr val="bg2">
                  <a:lumMod val="10000"/>
                </a:schemeClr>
              </a:solidFill>
              <a:latin typeface="WenQuanYi Micro Hei"/>
              <a:cs typeface="WenQuanYi Micro Hei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Silicone </a:t>
            </a:r>
            <a:r>
              <a:rPr lang="en-US" altLang="zh-CN" sz="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frame and customized PCB with bigger bended </a:t>
            </a: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angle</a:t>
            </a:r>
            <a:endParaRPr lang="en-US" altLang="zh-CN" sz="8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charset="0"/>
              <a:buChar char="l"/>
            </a:pPr>
            <a:endParaRPr lang="en-US" altLang="zh-CN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Embedded 18 pcs </a:t>
            </a:r>
            <a:r>
              <a:rPr lang="en-US" altLang="zh-CN" sz="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magnets with better flatness</a:t>
            </a:r>
            <a:endParaRPr lang="en-US" altLang="zh-CN" sz="8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charset="0"/>
              <a:buChar char="l"/>
            </a:pPr>
            <a:endParaRPr lang="en-US" altLang="zh-CN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</a:t>
            </a:r>
            <a:r>
              <a:rPr lang="en-US" altLang="zh-CN" sz="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alignment no </a:t>
            </a: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gaps &amp; great flatness</a:t>
            </a:r>
            <a:endParaRPr lang="en-US" altLang="zh-CN" sz="8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charset="0"/>
              <a:buChar char="l"/>
            </a:pPr>
            <a:endParaRPr lang="en-US" altLang="zh-CN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Bigger viewing angle 160</a:t>
            </a:r>
            <a:r>
              <a:rPr lang="zh-CN" altLang="en-US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°</a:t>
            </a: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 160</a:t>
            </a:r>
            <a:r>
              <a:rPr lang="zh-CN" altLang="en-US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°</a:t>
            </a:r>
            <a:endParaRPr lang="en-US" altLang="zh-CN" sz="8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charset="0"/>
              <a:buChar char="l"/>
            </a:pPr>
            <a:endParaRPr lang="en-US" altLang="zh-CN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Anti </a:t>
            </a:r>
            <a:r>
              <a:rPr lang="en-US" altLang="zh-CN" sz="800" dirty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fire / corrosion </a:t>
            </a: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material </a:t>
            </a:r>
            <a:endParaRPr lang="en-US" altLang="zh-CN" sz="800" dirty="0" smtClean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71450" indent="-171450">
              <a:buFont typeface="Wingdings" panose="05000000000000000000" charset="0"/>
              <a:buChar char="l"/>
            </a:pPr>
            <a:endParaRPr lang="en-US" altLang="zh-CN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  <a:p>
            <a:pPr marL="171450" indent="-171450">
              <a:buFont typeface="Wingdings" panose="05000000000000000000" charset="0"/>
              <a:buChar char="l"/>
            </a:pP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Diameter </a:t>
            </a:r>
            <a:r>
              <a:rPr lang="zh-CN" altLang="en-US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≥</a:t>
            </a:r>
            <a:r>
              <a:rPr lang="en-US" altLang="zh-CN" sz="800" dirty="0" smtClean="0">
                <a:solidFill>
                  <a:schemeClr val="bg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500mm</a:t>
            </a:r>
            <a:endParaRPr lang="en-US" altLang="zh-CN" sz="800" dirty="0">
              <a:solidFill>
                <a:schemeClr val="bg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4150" marR="5080" indent="-171450">
              <a:lnSpc>
                <a:spcPct val="106000"/>
              </a:lnSpc>
              <a:buFont typeface="Wingdings" panose="05000000000000000000" charset="0"/>
              <a:buChar char="l"/>
            </a:pPr>
            <a:endParaRPr lang="en-US" sz="750" spc="120" dirty="0">
              <a:solidFill>
                <a:srgbClr val="4C4D4F"/>
              </a:solidFill>
              <a:latin typeface="WenQuanYi Micro Hei"/>
              <a:cs typeface="WenQuanYi Micro Hei"/>
            </a:endParaRPr>
          </a:p>
          <a:p>
            <a:pPr marL="184150" marR="5080" indent="-171450">
              <a:lnSpc>
                <a:spcPct val="106000"/>
              </a:lnSpc>
            </a:pPr>
            <a:endParaRPr sz="600" dirty="0">
              <a:latin typeface="WenQuanYi Micro Hei"/>
              <a:cs typeface="WenQuanYi Micro Hei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4912385" y="2517406"/>
            <a:ext cx="2532380" cy="0"/>
          </a:xfrm>
          <a:custGeom>
            <a:avLst/>
            <a:gdLst/>
            <a:ahLst/>
            <a:cxnLst/>
            <a:rect l="l" t="t" r="r" b="b"/>
            <a:pathLst>
              <a:path w="2532379">
                <a:moveTo>
                  <a:pt x="0" y="0"/>
                </a:moveTo>
                <a:lnTo>
                  <a:pt x="2532075" y="0"/>
                </a:lnTo>
              </a:path>
            </a:pathLst>
          </a:custGeom>
          <a:ln w="3175">
            <a:solidFill>
              <a:srgbClr val="4C4D4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319422" y="1782240"/>
            <a:ext cx="7115809" cy="1540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8000"/>
              </a:lnSpc>
              <a:spcBef>
                <a:spcPts val="100"/>
              </a:spcBef>
            </a:pPr>
            <a:r>
              <a:rPr lang="en-US" sz="850" spc="-45" dirty="0" smtClean="0">
                <a:solidFill>
                  <a:srgbClr val="4C4D4F"/>
                </a:solidFill>
                <a:latin typeface="Arial" panose="020B0604020202020204"/>
                <a:cs typeface="Arial" panose="020B0604020202020204"/>
              </a:rPr>
              <a:t>LSX series LED panels are more flexible and suitable for cylinder, convex &amp; concave applications </a:t>
            </a:r>
            <a:endParaRPr sz="850" dirty="0">
              <a:latin typeface="Arial" panose="020B0604020202020204"/>
              <a:cs typeface="Arial" panose="020B0604020202020204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211434" y="647640"/>
            <a:ext cx="618936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b="1" dirty="0" smtClean="0">
                <a:gradFill flip="none" rotWithShape="1"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 Black" panose="020B0A04020102020204" pitchFamily="34" charset="0"/>
              </a:rPr>
              <a:t>LSX </a:t>
            </a:r>
            <a:r>
              <a:rPr lang="en-US" altLang="zh-CN" sz="2000" b="1" dirty="0" smtClean="0">
                <a:gradFill flip="none" rotWithShape="1"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path path="circle">
                    <a:fillToRect t="100000" r="100000"/>
                  </a:path>
                  <a:tileRect l="-100000" b="-100000"/>
                </a:gradFill>
                <a:latin typeface="Arial Black" panose="020B0A04020102020204" pitchFamily="34" charset="0"/>
              </a:rPr>
              <a:t>SERIES LED PANEL</a:t>
            </a:r>
            <a:endParaRPr lang="en-US" altLang="zh-CN" sz="2000" b="1" dirty="0">
              <a:gradFill flip="none" rotWithShape="1">
                <a:gsLst>
                  <a:gs pos="0">
                    <a:srgbClr val="0C136A"/>
                  </a:gs>
                  <a:gs pos="52000">
                    <a:srgbClr val="0443CE"/>
                  </a:gs>
                  <a:gs pos="100000">
                    <a:srgbClr val="1289F6"/>
                  </a:gs>
                </a:gsLst>
                <a:path path="circle">
                  <a:fillToRect t="100000" r="100000"/>
                </a:path>
                <a:tileRect l="-100000" b="-100000"/>
              </a:gradFill>
              <a:latin typeface="Arial Black" panose="020B0A04020102020204" pitchFamily="34" charset="0"/>
            </a:endParaRPr>
          </a:p>
        </p:txBody>
      </p:sp>
      <p:pic>
        <p:nvPicPr>
          <p:cNvPr id="67" name="图片 6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1870" y="53555"/>
            <a:ext cx="2785731" cy="585590"/>
          </a:xfrm>
          <a:prstGeom prst="rect">
            <a:avLst/>
          </a:prstGeom>
        </p:spPr>
      </p:pic>
      <p:sp>
        <p:nvSpPr>
          <p:cNvPr id="68" name="object 7"/>
          <p:cNvSpPr txBox="1"/>
          <p:nvPr/>
        </p:nvSpPr>
        <p:spPr>
          <a:xfrm>
            <a:off x="2629932" y="10288010"/>
            <a:ext cx="275971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800" dirty="0">
                <a:solidFill>
                  <a:schemeClr val="bg1"/>
                </a:solidFill>
                <a:latin typeface="Arial" panose="020B0604020202020204"/>
                <a:cs typeface="Arial" panose="020B0604020202020204"/>
              </a:rPr>
              <a:t>www.leyard-linso.com</a:t>
            </a:r>
            <a:endParaRPr sz="800" dirty="0">
              <a:solidFill>
                <a:schemeClr val="bg1"/>
              </a:solidFill>
              <a:latin typeface="Arial" panose="020B0604020202020204"/>
              <a:cs typeface="Arial" panose="020B0604020202020204"/>
            </a:endParaRPr>
          </a:p>
        </p:txBody>
      </p:sp>
      <p:sp>
        <p:nvSpPr>
          <p:cNvPr id="86" name="文本框 85"/>
          <p:cNvSpPr txBox="1"/>
          <p:nvPr/>
        </p:nvSpPr>
        <p:spPr>
          <a:xfrm>
            <a:off x="4809531" y="2266988"/>
            <a:ext cx="13949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b="1" dirty="0" smtClean="0">
                <a:solidFill>
                  <a:srgbClr val="0443CE"/>
                </a:solidFill>
              </a:rPr>
              <a:t>APPLICATION</a:t>
            </a:r>
            <a:endParaRPr lang="zh-CN" altLang="en-US" sz="1200" b="1" dirty="0">
              <a:solidFill>
                <a:srgbClr val="0443CE"/>
              </a:solidFill>
            </a:endParaRPr>
          </a:p>
        </p:txBody>
      </p:sp>
      <p:sp>
        <p:nvSpPr>
          <p:cNvPr id="92" name="文本框 91"/>
          <p:cNvSpPr txBox="1"/>
          <p:nvPr/>
        </p:nvSpPr>
        <p:spPr>
          <a:xfrm>
            <a:off x="223158" y="1443886"/>
            <a:ext cx="5720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srgbClr val="0443CE"/>
                </a:solidFill>
              </a:rPr>
              <a:t>DESIGNED FOR CYLINDER,CONVEX &amp; CONCAVE APPLICATIONS</a:t>
            </a:r>
            <a:endParaRPr lang="zh-CN" altLang="en-US" sz="1200" dirty="0">
              <a:solidFill>
                <a:srgbClr val="0443CE"/>
              </a:solidFill>
            </a:endParaRPr>
          </a:p>
        </p:txBody>
      </p:sp>
      <p:sp>
        <p:nvSpPr>
          <p:cNvPr id="2" name="矩形 1"/>
          <p:cNvSpPr/>
          <p:nvPr/>
        </p:nvSpPr>
        <p:spPr>
          <a:xfrm>
            <a:off x="305921" y="9285536"/>
            <a:ext cx="61512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85mm</a:t>
            </a:r>
            <a:endParaRPr lang="zh-CN" altLang="en-US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041701" y="8516632"/>
            <a:ext cx="8470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≥φ500mm </a:t>
            </a:r>
            <a:endParaRPr lang="en-US" altLang="zh-CN" sz="8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箭头: 右 19"/>
          <p:cNvSpPr/>
          <p:nvPr/>
        </p:nvSpPr>
        <p:spPr>
          <a:xfrm>
            <a:off x="2418413" y="8300692"/>
            <a:ext cx="692209" cy="538385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3" t="3756" r="34344" b="9328"/>
          <a:stretch>
            <a:fillRect/>
          </a:stretch>
        </p:blipFill>
        <p:spPr>
          <a:xfrm>
            <a:off x="4977922" y="2531796"/>
            <a:ext cx="2427943" cy="4381027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5"/>
          <a:srcRect t="3327" b="13331"/>
          <a:stretch>
            <a:fillRect/>
          </a:stretch>
        </p:blipFill>
        <p:spPr>
          <a:xfrm>
            <a:off x="3303727" y="7706445"/>
            <a:ext cx="1445608" cy="1600200"/>
          </a:xfrm>
          <a:prstGeom prst="rect">
            <a:avLst/>
          </a:prstGeom>
        </p:spPr>
      </p:pic>
      <p:pic>
        <p:nvPicPr>
          <p:cNvPr id="63" name="图片 62" descr="3a7df4f402ac67ddf4598a1c56ecc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61490" y="7797857"/>
            <a:ext cx="2590074" cy="1427878"/>
          </a:xfrm>
          <a:prstGeom prst="rect">
            <a:avLst/>
          </a:prstGeom>
        </p:spPr>
      </p:pic>
      <p:pic>
        <p:nvPicPr>
          <p:cNvPr id="1073743374" name="图片 1073743373" descr="C:/Users/yb198/AppData/Local/Temp/picturecompress_20220120125421/output_1.jpgoutput_1"/>
          <p:cNvPicPr>
            <a:picLocks noChangeAspect="1"/>
          </p:cNvPicPr>
          <p:nvPr/>
        </p:nvPicPr>
        <p:blipFill>
          <a:blip r:embed="rId7"/>
          <a:srcRect l="3010" t="13096" r="81904" b="60481"/>
          <a:stretch>
            <a:fillRect/>
          </a:stretch>
        </p:blipFill>
        <p:spPr>
          <a:xfrm>
            <a:off x="420370" y="3020695"/>
            <a:ext cx="792480" cy="90106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3399" name="图片 1073743398" descr="C:\Users\Administrator\Desktop\素材\320x160mm外观图.png320x160mm外观图"/>
          <p:cNvPicPr>
            <a:picLocks noChangeAspect="1"/>
          </p:cNvPicPr>
          <p:nvPr/>
        </p:nvPicPr>
        <p:blipFill>
          <a:blip r:embed="rId8"/>
          <a:srcRect t="6050" b="75463"/>
          <a:stretch>
            <a:fillRect/>
          </a:stretch>
        </p:blipFill>
        <p:spPr>
          <a:xfrm>
            <a:off x="1362710" y="3105150"/>
            <a:ext cx="2767330" cy="7239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0"/>
          <p:cNvSpPr/>
          <p:nvPr/>
        </p:nvSpPr>
        <p:spPr>
          <a:xfrm>
            <a:off x="0" y="10254816"/>
            <a:ext cx="7775994" cy="221183"/>
          </a:xfrm>
          <a:prstGeom prst="rect">
            <a:avLst/>
          </a:prstGeom>
          <a:gradFill flip="none" rotWithShape="1">
            <a:gsLst>
              <a:gs pos="0">
                <a:srgbClr val="0C136A"/>
              </a:gs>
              <a:gs pos="52000">
                <a:srgbClr val="0443CE"/>
              </a:gs>
              <a:gs pos="100000">
                <a:srgbClr val="1289F6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05" y="54072"/>
            <a:ext cx="2785731" cy="5855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074" y="556909"/>
            <a:ext cx="6553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gradFill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lin ang="0" scaled="0"/>
                </a:gradFill>
                <a:latin typeface="Arial Black" panose="020B0A04020102020204" pitchFamily="34" charset="0"/>
                <a:ea typeface="Adobe Gothic Std B" panose="020B0800000000000000" pitchFamily="34" charset="-128"/>
              </a:rPr>
              <a:t>MODULE &amp; CABINET DESIGN</a:t>
            </a:r>
            <a:endParaRPr lang="en-US" altLang="zh-CN" sz="2000" dirty="0">
              <a:gradFill>
                <a:gsLst>
                  <a:gs pos="0">
                    <a:srgbClr val="0C136A"/>
                  </a:gs>
                  <a:gs pos="52000">
                    <a:srgbClr val="0443CE"/>
                  </a:gs>
                  <a:gs pos="100000">
                    <a:srgbClr val="1289F6"/>
                  </a:gs>
                </a:gsLst>
                <a:lin ang="0" scaled="0"/>
              </a:gra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1073743441" name="图片 1073743440" descr="1641969780(1)"/>
          <p:cNvPicPr>
            <a:picLocks noChangeAspect="1"/>
          </p:cNvPicPr>
          <p:nvPr/>
        </p:nvPicPr>
        <p:blipFill>
          <a:blip r:embed="rId2"/>
          <a:srcRect r="20702"/>
          <a:stretch>
            <a:fillRect/>
          </a:stretch>
        </p:blipFill>
        <p:spPr>
          <a:xfrm>
            <a:off x="304800" y="1140460"/>
            <a:ext cx="3959860" cy="227393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1641969780(1)"/>
          <p:cNvPicPr>
            <a:picLocks noChangeAspect="1"/>
          </p:cNvPicPr>
          <p:nvPr/>
        </p:nvPicPr>
        <p:blipFill>
          <a:blip r:embed="rId2"/>
          <a:srcRect l="80494" t="11634"/>
          <a:stretch>
            <a:fillRect/>
          </a:stretch>
        </p:blipFill>
        <p:spPr>
          <a:xfrm>
            <a:off x="4800600" y="1200150"/>
            <a:ext cx="1068070" cy="22034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73743374" name="图片 1073743373" descr="C:/Users/yb198/AppData/Local/Temp/picturecompress_20220120130324/output_1.jpgoutput_1"/>
          <p:cNvPicPr>
            <a:picLocks noChangeAspect="1"/>
          </p:cNvPicPr>
          <p:nvPr/>
        </p:nvPicPr>
        <p:blipFill>
          <a:blip r:embed="rId3"/>
          <a:srcRect l="3976" t="8924" r="4387" b="58148"/>
          <a:stretch>
            <a:fillRect/>
          </a:stretch>
        </p:blipFill>
        <p:spPr>
          <a:xfrm>
            <a:off x="346075" y="4171950"/>
            <a:ext cx="6602095" cy="153162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C:/Users/yb198/AppData/Local/Temp/picturecompress_20220120130344/output_1.jpgoutput_1"/>
          <p:cNvPicPr>
            <a:picLocks noChangeAspect="1"/>
          </p:cNvPicPr>
          <p:nvPr/>
        </p:nvPicPr>
        <p:blipFill>
          <a:blip r:embed="rId3"/>
          <a:srcRect t="60815" r="898" b="8663"/>
          <a:stretch>
            <a:fillRect/>
          </a:stretch>
        </p:blipFill>
        <p:spPr>
          <a:xfrm>
            <a:off x="304800" y="6457950"/>
            <a:ext cx="6659880" cy="13423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object 7"/>
          <p:cNvSpPr txBox="1"/>
          <p:nvPr/>
        </p:nvSpPr>
        <p:spPr>
          <a:xfrm>
            <a:off x="346075" y="3599180"/>
            <a:ext cx="436753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Kozuka Gothic Pr6N H" panose="020B0800000000000000" pitchFamily="34" charset="-128"/>
              </a:rPr>
              <a:t>Module size is 320x160mm with 18 pcs strong magnets,support front/back service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ea typeface="Kozuka Gothic Pr6N H" panose="020B0800000000000000" pitchFamily="34" charset="-128"/>
            </a:endParaRPr>
          </a:p>
        </p:txBody>
      </p:sp>
      <p:sp>
        <p:nvSpPr>
          <p:cNvPr id="4" name="object 7"/>
          <p:cNvSpPr txBox="1"/>
          <p:nvPr/>
        </p:nvSpPr>
        <p:spPr>
          <a:xfrm>
            <a:off x="346075" y="5848350"/>
            <a:ext cx="436753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Kozuka Gothic Pr6N H" panose="020B0800000000000000" pitchFamily="34" charset="-128"/>
              </a:rPr>
              <a:t>Convex design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ea typeface="Kozuka Gothic Pr6N H" panose="020B0800000000000000" pitchFamily="34" charset="-128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304800" y="7800340"/>
            <a:ext cx="436753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p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ea typeface="Kozuka Gothic Pr6N H" panose="020B0800000000000000" pitchFamily="34" charset="-128"/>
              </a:rPr>
              <a:t>Concave  and convex design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ea typeface="Kozuka Gothic Pr6N H" panose="020B0800000000000000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10"/>
          <p:cNvSpPr/>
          <p:nvPr/>
        </p:nvSpPr>
        <p:spPr>
          <a:xfrm>
            <a:off x="0" y="10254816"/>
            <a:ext cx="7775994" cy="221183"/>
          </a:xfrm>
          <a:prstGeom prst="rect">
            <a:avLst/>
          </a:prstGeom>
          <a:gradFill flip="none" rotWithShape="1">
            <a:gsLst>
              <a:gs pos="0">
                <a:srgbClr val="0C136A"/>
              </a:gs>
              <a:gs pos="52000">
                <a:srgbClr val="0443CE"/>
              </a:gs>
              <a:gs pos="100000">
                <a:srgbClr val="1289F6"/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05" y="54072"/>
            <a:ext cx="2785731" cy="585590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46074" y="556909"/>
            <a:ext cx="655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 smtClean="0">
                <a:gradFill>
                  <a:gsLst>
                    <a:gs pos="0">
                      <a:srgbClr val="0C136A"/>
                    </a:gs>
                    <a:gs pos="52000">
                      <a:srgbClr val="0443CE"/>
                    </a:gs>
                    <a:gs pos="100000">
                      <a:srgbClr val="1289F6"/>
                    </a:gs>
                  </a:gsLst>
                  <a:lin ang="0" scaled="0"/>
                </a:gradFill>
                <a:latin typeface="Arial Black" panose="020B0A04020102020204" pitchFamily="34" charset="0"/>
                <a:ea typeface="Adobe Gothic Std B" panose="020B0800000000000000" pitchFamily="34" charset="-128"/>
              </a:rPr>
              <a:t>TECHNICAL PARAMETERS</a:t>
            </a:r>
            <a:endParaRPr lang="en-US" altLang="zh-CN" sz="2000" dirty="0">
              <a:gradFill>
                <a:gsLst>
                  <a:gs pos="0">
                    <a:srgbClr val="0C136A"/>
                  </a:gs>
                  <a:gs pos="52000">
                    <a:srgbClr val="0443CE"/>
                  </a:gs>
                  <a:gs pos="100000">
                    <a:srgbClr val="1289F6"/>
                  </a:gs>
                </a:gsLst>
                <a:lin ang="0" scaled="0"/>
              </a:gradFill>
              <a:latin typeface="Arial Black" panose="020B0A04020102020204" pitchFamily="34" charset="0"/>
              <a:ea typeface="Adobe Gothic Std B" panose="020B0800000000000000" pitchFamily="34" charset="-128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842306"/>
            <a:ext cx="1017950" cy="1017950"/>
          </a:xfrm>
          <a:prstGeom prst="rect">
            <a:avLst/>
          </a:prstGeom>
        </p:spPr>
      </p:pic>
      <p:graphicFrame>
        <p:nvGraphicFramePr>
          <p:cNvPr id="3" name="表格 2"/>
          <p:cNvGraphicFramePr/>
          <p:nvPr>
            <p:custDataLst>
              <p:tags r:id="rId3"/>
            </p:custDataLst>
          </p:nvPr>
        </p:nvGraphicFramePr>
        <p:xfrm>
          <a:off x="152400" y="1047927"/>
          <a:ext cx="7340600" cy="728281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885190"/>
                <a:gridCol w="1575435"/>
                <a:gridCol w="699135"/>
                <a:gridCol w="653415"/>
                <a:gridCol w="714375"/>
                <a:gridCol w="782955"/>
                <a:gridCol w="691515"/>
                <a:gridCol w="680720"/>
                <a:gridCol w="657860"/>
              </a:tblGrid>
              <a:tr h="396875">
                <a:tc gridSpan="2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spc="60"/>
                        <a:t>Model Name</a:t>
                      </a:r>
                      <a:endParaRPr lang="en-US" altLang="en-US" sz="10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spc="60"/>
                        <a:t>LSX1.28</a:t>
                      </a:r>
                      <a:endParaRPr lang="en-US" altLang="en-US" sz="10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/>
                        <a:t>LSX1.56</a:t>
                      </a:r>
                      <a:endParaRPr lang="en-US" altLang="en-US" sz="10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/>
                        <a:t>LSX1.66</a:t>
                      </a:r>
                      <a:endParaRPr lang="en-US" altLang="en-US" sz="10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/>
                        <a:t>LSX1.86</a:t>
                      </a:r>
                      <a:endParaRPr lang="en-US" altLang="en-US" sz="10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/>
                        <a:t>LSX2</a:t>
                      </a:r>
                      <a:endParaRPr lang="en-US" altLang="en-US" sz="10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/>
                        <a:t>LX2.5</a:t>
                      </a:r>
                      <a:endParaRPr lang="en-US" altLang="en-US" sz="10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altLang="en-US" sz="1000" spc="60"/>
                        <a:t>LSX3</a:t>
                      </a:r>
                      <a:endParaRPr lang="en-US" altLang="en-US" sz="1000" spc="60"/>
                    </a:p>
                  </a:txBody>
                  <a:tcPr marL="25400" marR="25400" marT="6350" marB="6350" vert="horz" anchor="ctr" anchorCtr="0"/>
                </a:tc>
              </a:tr>
              <a:tr h="242570">
                <a:tc rowSpan="16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Technical parameter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1000" spc="60"/>
                        <a:t>Pixel configuration</a:t>
                      </a:r>
                      <a:endParaRPr lang="en-US" altLang="en-US" sz="1000" spc="60"/>
                    </a:p>
                  </a:txBody>
                  <a:tcPr marL="25400" marR="25400" marT="6350" marB="6350" vert="horz" anchor="ctr" anchorCtr="0"/>
                </a:tc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00" spc="60"/>
                        <a:t>RGB 3 in 1</a:t>
                      </a:r>
                      <a:endParaRPr lang="en-US" sz="10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spc="60"/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000" spc="60"/>
                    </a:p>
                  </a:txBody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LED encapsulation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SMD1010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SMD1212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SMD1212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SMD1515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SMD1515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SMD1515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SMD1515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</a:tr>
              <a:tr h="19621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Pixel density（dots/m2）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610351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406406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360000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288906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250000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160000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105625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Module size（mm）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320x160x8.6mm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Module resolution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250x125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204x102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192x96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172x86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160x80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128x64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104x52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Scan method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1/63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1/51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1/48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1/43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1/40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1/32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1/26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Refresh rate（Hz）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≥3000-3840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Frame Frequency（Hz）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50&amp;60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Gray scale（bit）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12-16 adjustable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Module shell material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Silicone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Module weight（kg/pcs）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0.334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0.325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0.318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0.315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0.315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0.269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0.252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Cabinet size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spc="60"/>
                        <a:t>Customized according to module size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21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Cabinet materail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spc="60"/>
                        <a:t>Iron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Cabinet flatness（mm）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spc="60"/>
                        <a:t>≤ 0.3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IP rating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spc="60"/>
                        <a:t>IP40/IP30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Installation method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spc="60"/>
                        <a:t>Front/rear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rowSpan="5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altLang="en-US" sz="800" spc="60"/>
                        <a:t>Optical </a:t>
                      </a:r>
                      <a:r>
                        <a:rPr lang="en-US" sz="800" spc="60"/>
                        <a:t>parameter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Brightness（nits）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spc="60"/>
                        <a:t>≥650cd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Color temperature（K）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spc="60"/>
                        <a:t>3000—10000 adjustable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Brightness uniformity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spc="60"/>
                        <a:t>≥97%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Viewing angle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800" spc="60"/>
                        <a:t>≥160°/≥140°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Contrast ratio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5000:1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rowSpan="6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Electric parameter</a:t>
                      </a:r>
                      <a:endParaRPr 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Module voltage DC（V）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Module current DC（A）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4.5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4.5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4.5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4.5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</a:tr>
              <a:tr h="37782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Module power consumotion max（w/pcs）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22.5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22.5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22.5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22.5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</a:tr>
              <a:tr h="19621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Working voltage AC（V）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5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110-220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spc="60"/>
                    </a:p>
                  </a:txBody>
                  <a:tcPr marL="25400" marR="25400" marT="6350" marB="6350" anchor="ctr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800" spc="60"/>
                    </a:p>
                  </a:txBody>
                  <a:tcPr marL="25400" marR="25400" marT="6350" marB="6350" anchor="ctr"/>
                </a:tc>
              </a:tr>
              <a:tr h="37782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Max power consumption（w/m2）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600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600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600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600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600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600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600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</a:tr>
              <a:tr h="377825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Ave power consumption（w/m2）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</a:tr>
              <a:tr h="196850">
                <a:tc rowSpan="5"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Operation parameter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Life（hrs）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100,000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Working temperature（℃）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-10—50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Storage tem（℃）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-20—60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Working humidity（RH）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20—85%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  <a:tr h="196850">
                <a:tc vMerge="1">
                  <a:tcPr/>
                </a:tc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Storage humidity（RH）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gridSpan="7"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800" spc="60"/>
                        <a:t>20—80%</a:t>
                      </a:r>
                      <a:endParaRPr lang="en-US" altLang="en-US" sz="800" spc="60"/>
                    </a:p>
                  </a:txBody>
                  <a:tcPr marL="25400" marR="25400" marT="6350" marB="6350" vert="horz" anchor="ctr" anchorCtr="0"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/>
                </a:tc>
                <a:tc hMerge="1">
                  <a:tcPr marL="25400" marR="25400" marT="6350" marB="6350" anchor="ctr"/>
                </a:tc>
                <a:tc hMerge="1">
                  <a:tcPr marL="25400" marR="25400" marT="6350" marB="6350" anchor="ctr"/>
                </a:tc>
              </a:tr>
            </a:tbl>
          </a:graphicData>
        </a:graphic>
      </p:graphicFrame>
      <p:sp>
        <p:nvSpPr>
          <p:cNvPr id="2" name="object 10"/>
          <p:cNvSpPr txBox="1"/>
          <p:nvPr/>
        </p:nvSpPr>
        <p:spPr>
          <a:xfrm>
            <a:off x="1134654" y="8842302"/>
            <a:ext cx="4861561" cy="977900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p>
            <a:pPr marL="12700">
              <a:lnSpc>
                <a:spcPct val="100000"/>
              </a:lnSpc>
              <a:spcBef>
                <a:spcPts val="715"/>
              </a:spcBef>
            </a:pPr>
            <a:r>
              <a:rPr lang="en-US" sz="1200" spc="13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Linso</a:t>
            </a:r>
            <a:r>
              <a:rPr lang="en-US" sz="1200" spc="13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Culture &amp; Technology (Shanghai) Co., Ltd </a:t>
            </a:r>
            <a:endParaRPr lang="en-US" sz="1200" spc="13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ADD:NO955,Jiamei </a:t>
            </a:r>
            <a:r>
              <a:rPr lang="en-US" sz="800" spc="6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Road,Nanxiang</a:t>
            </a:r>
            <a:r>
              <a:rPr lang="en-US" sz="800" spc="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65" dirty="0" err="1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Town,Jiading</a:t>
            </a:r>
            <a:r>
              <a:rPr lang="en-US" sz="800" spc="65" dirty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District,Shanghai,201802,China.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Tel:+86-21-69927037   Fax: +86-21-69927035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err="1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Email:sale@linso.com.cn</a:t>
            </a:r>
            <a:endParaRPr lang="en-US" sz="800" spc="65" dirty="0" smtClean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0320">
              <a:lnSpc>
                <a:spcPct val="100000"/>
              </a:lnSpc>
              <a:spcBef>
                <a:spcPts val="410"/>
              </a:spcBef>
            </a:pPr>
            <a:r>
              <a:rPr lang="en-US" sz="800" spc="65" dirty="0" err="1" smtClean="0">
                <a:solidFill>
                  <a:srgbClr val="4C4D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Website:www.leyard-linso.com</a:t>
            </a:r>
            <a:endParaRPr lang="en-US" sz="800" spc="65" dirty="0">
              <a:solidFill>
                <a:srgbClr val="4C4D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6200" y="8573743"/>
            <a:ext cx="3147015" cy="215444"/>
          </a:xfrm>
          <a:prstGeom prst="rect">
            <a:avLst/>
          </a:prstGeom>
        </p:spPr>
        <p:txBody>
          <a:bodyPr wrap="none">
            <a:spAutoFit/>
          </a:bodyPr>
          <a:p>
            <a:r>
              <a:rPr lang="en-US" altLang="zh-CN" sz="800" dirty="0">
                <a:solidFill>
                  <a:srgbClr val="22181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Remark: Above data is subject to change without previous notice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UNIT_TABLE_BEAUTIFY" val="smartTable{24b54ea4-25dd-4955-b847-7662b56a3e52}"/>
  <p:tag name="TABLE_ENDDRAG_ORIGIN_RECT" val="538*546"/>
  <p:tag name="TABLE_ENDDRAG_RECT" val="12*88*538*546"/>
  <p:tag name="TABLE_EMPHASIZE_COLOR" val="6579300"/>
  <p:tag name="TABLE_SKINIDX" val="-1"/>
  <p:tag name="TABLE_COLORIDX" val="l"/>
  <p:tag name="TABLE_COLOR_RGB" val="0x000000*0xFFFFFF*0x212121*0xFFFFFF*0x8F9887*0xB5BE87*0xB8BACF*0xB7C8D2*0xC3AFB0*0xEFB2C1"/>
  <p:tag name="TABLE_RECT" val="17*133.714*578*614.85"/>
  <p:tag name="TABLE_ONEKEY_SKIN_IDX" val="0"/>
</p:tagLst>
</file>

<file path=ppt/tags/tag2.xml><?xml version="1.0" encoding="utf-8"?>
<p:tagLst xmlns:p="http://schemas.openxmlformats.org/presentationml/2006/main">
  <p:tag name="COMMONDATA" val="eyJoZGlkIjoiOGNkMmJlODkzOGI0ZGU0YjRhMDZmMTNhY2E4ZWRiYzc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3985</Words>
  <Application>WPS 演示</Application>
  <PresentationFormat>自定义</PresentationFormat>
  <Paragraphs>640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8" baseType="lpstr">
      <vt:lpstr>Arial</vt:lpstr>
      <vt:lpstr>宋体</vt:lpstr>
      <vt:lpstr>Wingdings</vt:lpstr>
      <vt:lpstr>Kozuka Gothic Pr6N H</vt:lpstr>
      <vt:lpstr>MS UI Gothic</vt:lpstr>
      <vt:lpstr>Arial</vt:lpstr>
      <vt:lpstr>Wingdings</vt:lpstr>
      <vt:lpstr>WenQuanYi Micro Hei</vt:lpstr>
      <vt:lpstr>Arial Black</vt:lpstr>
      <vt:lpstr>Adobe Gothic Std B</vt:lpstr>
      <vt:lpstr>Calibri</vt:lpstr>
      <vt:lpstr>Segoe Print</vt:lpstr>
      <vt:lpstr>微软雅黑</vt:lpstr>
      <vt:lpstr>Arial Unicode MS</vt:lpstr>
      <vt:lpstr>Office Theme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LED Display Product Brochure-产品单页20190628</dc:title>
  <dc:creator>hua jin</dc:creator>
  <cp:lastModifiedBy>9C</cp:lastModifiedBy>
  <cp:revision>42</cp:revision>
  <dcterms:created xsi:type="dcterms:W3CDTF">2020-06-04T13:11:00Z</dcterms:created>
  <dcterms:modified xsi:type="dcterms:W3CDTF">2022-06-10T06:41:59Z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2019-07-11T08:00:00Z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2020-06-07T08:00:00Z</vt:filetime>
  </property>
  <property fmtid="{D5CDD505-2E9C-101B-9397-08002B2CF9AE}" pid="5" name="KSOProductBuildVer">
    <vt:lpwstr>2052-11.1.0.10132</vt:lpwstr>
  </property>
  <property fmtid="{D5CDD505-2E9C-101B-9397-08002B2CF9AE}" pid="6" name="ICV">
    <vt:lpwstr>357026EDCA824645AB7AA17EB66885C6</vt:lpwstr>
  </property>
</Properties>
</file>